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 Black"/>
      <p:bold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20" Type="http://schemas.openxmlformats.org/officeDocument/2006/relationships/slide" Target="slides/slide16.xml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22" Type="http://schemas.openxmlformats.org/officeDocument/2006/relationships/slide" Target="slides/slide18.xml"/><Relationship Id="rId44" Type="http://schemas.openxmlformats.org/officeDocument/2006/relationships/font" Target="fonts/RobotoLight-bold.fntdata"/><Relationship Id="rId21" Type="http://schemas.openxmlformats.org/officeDocument/2006/relationships/slide" Target="slides/slide17.xml"/><Relationship Id="rId43" Type="http://schemas.openxmlformats.org/officeDocument/2006/relationships/font" Target="fonts/RobotoLight-regular.fntdata"/><Relationship Id="rId24" Type="http://schemas.openxmlformats.org/officeDocument/2006/relationships/slide" Target="slides/slide20.xml"/><Relationship Id="rId46" Type="http://schemas.openxmlformats.org/officeDocument/2006/relationships/font" Target="fonts/RobotoLight-boldItalic.fntdata"/><Relationship Id="rId23" Type="http://schemas.openxmlformats.org/officeDocument/2006/relationships/slide" Target="slides/slide19.xml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Black-bold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regular.fntdata"/><Relationship Id="rId12" Type="http://schemas.openxmlformats.org/officeDocument/2006/relationships/slide" Target="slides/slide8.xml"/><Relationship Id="rId34" Type="http://schemas.openxmlformats.org/officeDocument/2006/relationships/font" Target="fonts/RobotoBlack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-italic.fntdata"/><Relationship Id="rId14" Type="http://schemas.openxmlformats.org/officeDocument/2006/relationships/slide" Target="slides/slide10.xml"/><Relationship Id="rId36" Type="http://schemas.openxmlformats.org/officeDocument/2006/relationships/font" Target="fonts/Roboto-bold.fntdata"/><Relationship Id="rId17" Type="http://schemas.openxmlformats.org/officeDocument/2006/relationships/slide" Target="slides/slide13.xml"/><Relationship Id="rId39" Type="http://schemas.openxmlformats.org/officeDocument/2006/relationships/font" Target="fonts/RobotoMedium-regular.fntdata"/><Relationship Id="rId16" Type="http://schemas.openxmlformats.org/officeDocument/2006/relationships/slide" Target="slides/slide12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unicef.org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29d4381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29d4381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d83345e9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dd83345e9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¿Qué más podemos hacer?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Add attribute</a:t>
            </a:r>
            <a:r>
              <a:rPr lang="es">
                <a:solidFill>
                  <a:schemeClr val="dk1"/>
                </a:solidFill>
              </a:rPr>
              <a:t>: Agrega un nuevo atributo.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Edit attribute:</a:t>
            </a:r>
            <a:r>
              <a:rPr lang="es">
                <a:solidFill>
                  <a:schemeClr val="dk1"/>
                </a:solidFill>
              </a:rPr>
              <a:t> Edita un atributo.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Edit as HTML:</a:t>
            </a:r>
            <a:r>
              <a:rPr lang="es">
                <a:solidFill>
                  <a:schemeClr val="dk1"/>
                </a:solidFill>
              </a:rPr>
              <a:t> Abre un pequeño </a:t>
            </a:r>
            <a:r>
              <a:rPr b="1" lang="es">
                <a:solidFill>
                  <a:schemeClr val="dk1"/>
                </a:solidFill>
              </a:rPr>
              <a:t>editor HTML</a:t>
            </a:r>
            <a:r>
              <a:rPr lang="es">
                <a:solidFill>
                  <a:schemeClr val="dk1"/>
                </a:solidFill>
              </a:rPr>
              <a:t> en el mismo lugar del </a:t>
            </a:r>
            <a:r>
              <a:rPr b="1" lang="es">
                <a:solidFill>
                  <a:schemeClr val="dk1"/>
                </a:solidFill>
              </a:rPr>
              <a:t>elemento HTML </a:t>
            </a:r>
            <a:r>
              <a:rPr lang="es">
                <a:solidFill>
                  <a:schemeClr val="dk1"/>
                </a:solidFill>
              </a:rPr>
              <a:t>donde podemos editarlo.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Duplicate element:</a:t>
            </a:r>
            <a:r>
              <a:rPr lang="es">
                <a:solidFill>
                  <a:schemeClr val="dk1"/>
                </a:solidFill>
              </a:rPr>
              <a:t> Duplica el </a:t>
            </a:r>
            <a:r>
              <a:rPr b="1" lang="es">
                <a:solidFill>
                  <a:schemeClr val="dk1"/>
                </a:solidFill>
              </a:rPr>
              <a:t>elemento seleccionado</a:t>
            </a:r>
            <a:r>
              <a:rPr lang="es">
                <a:solidFill>
                  <a:schemeClr val="dk1"/>
                </a:solidFill>
              </a:rPr>
              <a:t> dentro del </a:t>
            </a:r>
            <a:r>
              <a:rPr b="1" lang="es">
                <a:solidFill>
                  <a:schemeClr val="dk1"/>
                </a:solidFill>
              </a:rPr>
              <a:t>documento HTML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Delete element:</a:t>
            </a:r>
            <a:r>
              <a:rPr lang="es">
                <a:solidFill>
                  <a:schemeClr val="dk1"/>
                </a:solidFill>
              </a:rPr>
              <a:t> Elimina el elemento del DOM.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Hide element:</a:t>
            </a:r>
            <a:r>
              <a:rPr lang="es">
                <a:solidFill>
                  <a:schemeClr val="dk1"/>
                </a:solidFill>
              </a:rPr>
              <a:t> Esconde el </a:t>
            </a:r>
            <a:r>
              <a:rPr b="1" lang="es">
                <a:solidFill>
                  <a:schemeClr val="dk1"/>
                </a:solidFill>
              </a:rPr>
              <a:t>elemento HTML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Force State:</a:t>
            </a:r>
            <a:r>
              <a:rPr lang="es">
                <a:solidFill>
                  <a:schemeClr val="dk1"/>
                </a:solidFill>
              </a:rPr>
              <a:t> fuerza a que un botón, por ejemplo, tenga los típicos estados de los botones (</a:t>
            </a:r>
            <a:r>
              <a:rPr b="1" lang="es">
                <a:solidFill>
                  <a:schemeClr val="dk1"/>
                </a:solidFill>
              </a:rPr>
              <a:t>:hover, focus</a:t>
            </a:r>
            <a:r>
              <a:rPr lang="es">
                <a:solidFill>
                  <a:schemeClr val="dk1"/>
                </a:solidFill>
              </a:rPr>
              <a:t>, etc).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Expand Recursively:</a:t>
            </a:r>
            <a:r>
              <a:rPr lang="es">
                <a:solidFill>
                  <a:schemeClr val="dk1"/>
                </a:solidFill>
              </a:rPr>
              <a:t> Expande el </a:t>
            </a:r>
            <a:r>
              <a:rPr b="1" lang="es">
                <a:solidFill>
                  <a:schemeClr val="dk1"/>
                </a:solidFill>
              </a:rPr>
              <a:t>nodo seleccionado </a:t>
            </a:r>
            <a:r>
              <a:rPr lang="es">
                <a:solidFill>
                  <a:schemeClr val="dk1"/>
                </a:solidFill>
              </a:rPr>
              <a:t>y todos sus hijos.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Collapse Children:</a:t>
            </a:r>
            <a:r>
              <a:rPr lang="es">
                <a:solidFill>
                  <a:schemeClr val="dk1"/>
                </a:solidFill>
              </a:rPr>
              <a:t> Colapsa el </a:t>
            </a:r>
            <a:r>
              <a:rPr b="1" lang="es">
                <a:solidFill>
                  <a:schemeClr val="dk1"/>
                </a:solidFill>
              </a:rPr>
              <a:t>nodo seleccionado</a:t>
            </a:r>
            <a:r>
              <a:rPr lang="es">
                <a:solidFill>
                  <a:schemeClr val="dk1"/>
                </a:solidFill>
              </a:rPr>
              <a:t> y todos sus hijos.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Capture node screenshot: </a:t>
            </a:r>
            <a:r>
              <a:rPr lang="es">
                <a:solidFill>
                  <a:schemeClr val="dk1"/>
                </a:solidFill>
              </a:rPr>
              <a:t>descarga una screenshot del nodo seleccionado si puede verse.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Scroll into view:</a:t>
            </a:r>
            <a:r>
              <a:rPr lang="es">
                <a:solidFill>
                  <a:schemeClr val="dk1"/>
                </a:solidFill>
              </a:rPr>
              <a:t> sí un elemento está oculto por el scroll, el documento navega a él para mostrarlo en pantalla.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Focus:</a:t>
            </a:r>
            <a:r>
              <a:rPr lang="es">
                <a:solidFill>
                  <a:schemeClr val="dk1"/>
                </a:solidFill>
              </a:rPr>
              <a:t> Similar al anterior, pero en este caso no solo navega para mostrarlo en pantalla, también hace focos en él.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Badge settings: </a:t>
            </a:r>
            <a:r>
              <a:rPr lang="es">
                <a:solidFill>
                  <a:schemeClr val="dk1"/>
                </a:solidFill>
              </a:rPr>
              <a:t>muestra o esconde unos botones que aparecen en el panel izquierdo relacionados con tipos de diseños como </a:t>
            </a:r>
            <a:r>
              <a:rPr b="1" lang="es">
                <a:solidFill>
                  <a:schemeClr val="dk1"/>
                </a:solidFill>
              </a:rPr>
              <a:t>Flex </a:t>
            </a:r>
            <a:r>
              <a:rPr lang="es">
                <a:solidFill>
                  <a:schemeClr val="dk1"/>
                </a:solidFill>
              </a:rPr>
              <a:t>o </a:t>
            </a:r>
            <a:r>
              <a:rPr b="1" lang="es">
                <a:solidFill>
                  <a:schemeClr val="dk1"/>
                </a:solidFill>
              </a:rPr>
              <a:t>Grid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Store as global variable:</a:t>
            </a:r>
            <a:r>
              <a:rPr lang="es">
                <a:solidFill>
                  <a:schemeClr val="dk1"/>
                </a:solidFill>
              </a:rPr>
              <a:t> Asigna a una</a:t>
            </a:r>
            <a:r>
              <a:rPr b="1" lang="es">
                <a:solidFill>
                  <a:schemeClr val="dk1"/>
                </a:solidFill>
              </a:rPr>
              <a:t> variable global temporalmente</a:t>
            </a:r>
            <a:r>
              <a:rPr lang="es">
                <a:solidFill>
                  <a:schemeClr val="dk1"/>
                </a:solidFill>
              </a:rPr>
              <a:t> el elemento </a:t>
            </a:r>
            <a:r>
              <a:rPr b="1" lang="es">
                <a:solidFill>
                  <a:schemeClr val="dk1"/>
                </a:solidFill>
              </a:rPr>
              <a:t>HTML seleccionado</a:t>
            </a:r>
            <a:r>
              <a:rPr lang="es">
                <a:solidFill>
                  <a:schemeClr val="dk1"/>
                </a:solidFill>
              </a:rPr>
              <a:t> para manipularlo con </a:t>
            </a:r>
            <a:r>
              <a:rPr b="1" lang="es">
                <a:solidFill>
                  <a:schemeClr val="dk1"/>
                </a:solidFill>
              </a:rPr>
              <a:t>Javascript</a:t>
            </a:r>
            <a:r>
              <a:rPr lang="es">
                <a:solidFill>
                  <a:schemeClr val="dk1"/>
                </a:solidFill>
              </a:rPr>
              <a:t>. Equivale a asignar a una variable un </a:t>
            </a:r>
            <a:r>
              <a:rPr b="1" lang="es">
                <a:solidFill>
                  <a:schemeClr val="dk1"/>
                </a:solidFill>
              </a:rPr>
              <a:t>elemento </a:t>
            </a:r>
            <a:r>
              <a:rPr lang="es" sz="1200">
                <a:solidFill>
                  <a:schemeClr val="dk1"/>
                </a:solidFill>
              </a:rPr>
              <a:t>HTML </a:t>
            </a:r>
            <a:r>
              <a:rPr lang="es">
                <a:solidFill>
                  <a:schemeClr val="dk1"/>
                </a:solidFill>
              </a:rPr>
              <a:t>con una función como</a:t>
            </a:r>
            <a:r>
              <a:rPr b="1" lang="es">
                <a:solidFill>
                  <a:schemeClr val="dk1"/>
                </a:solidFill>
              </a:rPr>
              <a:t> getElementById() por ejemplo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f1f1fd6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f1f1fd6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¿Qué más podemos hacer?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Add attribute</a:t>
            </a:r>
            <a:r>
              <a:rPr lang="es">
                <a:solidFill>
                  <a:schemeClr val="dk1"/>
                </a:solidFill>
              </a:rPr>
              <a:t>: Agrega un nuevo atributo.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Edit attribute:</a:t>
            </a:r>
            <a:r>
              <a:rPr lang="es">
                <a:solidFill>
                  <a:schemeClr val="dk1"/>
                </a:solidFill>
              </a:rPr>
              <a:t> Edita un atributo.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Edit as HTML:</a:t>
            </a:r>
            <a:r>
              <a:rPr lang="es">
                <a:solidFill>
                  <a:schemeClr val="dk1"/>
                </a:solidFill>
              </a:rPr>
              <a:t> Abre un pequeño </a:t>
            </a:r>
            <a:r>
              <a:rPr b="1" lang="es">
                <a:solidFill>
                  <a:schemeClr val="dk1"/>
                </a:solidFill>
              </a:rPr>
              <a:t>editor HTML</a:t>
            </a:r>
            <a:r>
              <a:rPr lang="es">
                <a:solidFill>
                  <a:schemeClr val="dk1"/>
                </a:solidFill>
              </a:rPr>
              <a:t> en el mismo lugar del </a:t>
            </a:r>
            <a:r>
              <a:rPr b="1" lang="es">
                <a:solidFill>
                  <a:schemeClr val="dk1"/>
                </a:solidFill>
              </a:rPr>
              <a:t>elemento HTML </a:t>
            </a:r>
            <a:r>
              <a:rPr lang="es">
                <a:solidFill>
                  <a:schemeClr val="dk1"/>
                </a:solidFill>
              </a:rPr>
              <a:t>donde podemos editarlo.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Duplicate element:</a:t>
            </a:r>
            <a:r>
              <a:rPr lang="es">
                <a:solidFill>
                  <a:schemeClr val="dk1"/>
                </a:solidFill>
              </a:rPr>
              <a:t> Duplica el </a:t>
            </a:r>
            <a:r>
              <a:rPr b="1" lang="es">
                <a:solidFill>
                  <a:schemeClr val="dk1"/>
                </a:solidFill>
              </a:rPr>
              <a:t>elemento seleccionado</a:t>
            </a:r>
            <a:r>
              <a:rPr lang="es">
                <a:solidFill>
                  <a:schemeClr val="dk1"/>
                </a:solidFill>
              </a:rPr>
              <a:t> dentro del </a:t>
            </a:r>
            <a:r>
              <a:rPr b="1" lang="es">
                <a:solidFill>
                  <a:schemeClr val="dk1"/>
                </a:solidFill>
              </a:rPr>
              <a:t>documento HTML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Delete element:</a:t>
            </a:r>
            <a:r>
              <a:rPr lang="es">
                <a:solidFill>
                  <a:schemeClr val="dk1"/>
                </a:solidFill>
              </a:rPr>
              <a:t> Elimina el elemento del DOM.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Hide element:</a:t>
            </a:r>
            <a:r>
              <a:rPr lang="es">
                <a:solidFill>
                  <a:schemeClr val="dk1"/>
                </a:solidFill>
              </a:rPr>
              <a:t> Esconde el </a:t>
            </a:r>
            <a:r>
              <a:rPr b="1" lang="es">
                <a:solidFill>
                  <a:schemeClr val="dk1"/>
                </a:solidFill>
              </a:rPr>
              <a:t>elemento HTML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Force State:</a:t>
            </a:r>
            <a:r>
              <a:rPr lang="es">
                <a:solidFill>
                  <a:schemeClr val="dk1"/>
                </a:solidFill>
              </a:rPr>
              <a:t> fuerza a que un botón, por ejemplo, tenga los típicos estados de los botones (</a:t>
            </a:r>
            <a:r>
              <a:rPr b="1" lang="es">
                <a:solidFill>
                  <a:schemeClr val="dk1"/>
                </a:solidFill>
              </a:rPr>
              <a:t>:hover, focus</a:t>
            </a:r>
            <a:r>
              <a:rPr lang="es">
                <a:solidFill>
                  <a:schemeClr val="dk1"/>
                </a:solidFill>
              </a:rPr>
              <a:t>, etc).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Expand Recursively:</a:t>
            </a:r>
            <a:r>
              <a:rPr lang="es">
                <a:solidFill>
                  <a:schemeClr val="dk1"/>
                </a:solidFill>
              </a:rPr>
              <a:t> Expande el </a:t>
            </a:r>
            <a:r>
              <a:rPr b="1" lang="es">
                <a:solidFill>
                  <a:schemeClr val="dk1"/>
                </a:solidFill>
              </a:rPr>
              <a:t>nodo seleccionado </a:t>
            </a:r>
            <a:r>
              <a:rPr lang="es">
                <a:solidFill>
                  <a:schemeClr val="dk1"/>
                </a:solidFill>
              </a:rPr>
              <a:t>y todos sus hijos.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Collapse Children:</a:t>
            </a:r>
            <a:r>
              <a:rPr lang="es">
                <a:solidFill>
                  <a:schemeClr val="dk1"/>
                </a:solidFill>
              </a:rPr>
              <a:t> Colapsa el </a:t>
            </a:r>
            <a:r>
              <a:rPr b="1" lang="es">
                <a:solidFill>
                  <a:schemeClr val="dk1"/>
                </a:solidFill>
              </a:rPr>
              <a:t>nodo seleccionado</a:t>
            </a:r>
            <a:r>
              <a:rPr lang="es">
                <a:solidFill>
                  <a:schemeClr val="dk1"/>
                </a:solidFill>
              </a:rPr>
              <a:t> y todos sus hijos.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Capture node screenshot: </a:t>
            </a:r>
            <a:r>
              <a:rPr lang="es">
                <a:solidFill>
                  <a:schemeClr val="dk1"/>
                </a:solidFill>
              </a:rPr>
              <a:t>descarga una screenshot del nodo seleccionado si puede verse.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Scroll into view:</a:t>
            </a:r>
            <a:r>
              <a:rPr lang="es">
                <a:solidFill>
                  <a:schemeClr val="dk1"/>
                </a:solidFill>
              </a:rPr>
              <a:t> sí un elemento está oculto por el scroll, el documento navega a él para mostrarlo en pantalla.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Focus:</a:t>
            </a:r>
            <a:r>
              <a:rPr lang="es">
                <a:solidFill>
                  <a:schemeClr val="dk1"/>
                </a:solidFill>
              </a:rPr>
              <a:t> Similar al anterior, pero en este caso no solo navega para mostrarlo en pantalla, también hace focos en él.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Badge settings: </a:t>
            </a:r>
            <a:r>
              <a:rPr lang="es">
                <a:solidFill>
                  <a:schemeClr val="dk1"/>
                </a:solidFill>
              </a:rPr>
              <a:t>muestra o esconde unos botones que aparecen en el panel izquierdo relacionados con tipos de diseños como </a:t>
            </a:r>
            <a:r>
              <a:rPr b="1" lang="es">
                <a:solidFill>
                  <a:schemeClr val="dk1"/>
                </a:solidFill>
              </a:rPr>
              <a:t>Flex </a:t>
            </a:r>
            <a:r>
              <a:rPr lang="es">
                <a:solidFill>
                  <a:schemeClr val="dk1"/>
                </a:solidFill>
              </a:rPr>
              <a:t>o </a:t>
            </a:r>
            <a:r>
              <a:rPr b="1" lang="es">
                <a:solidFill>
                  <a:schemeClr val="dk1"/>
                </a:solidFill>
              </a:rPr>
              <a:t>Grid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Store as global variable:</a:t>
            </a:r>
            <a:r>
              <a:rPr lang="es">
                <a:solidFill>
                  <a:schemeClr val="dk1"/>
                </a:solidFill>
              </a:rPr>
              <a:t> Asigna a una</a:t>
            </a:r>
            <a:r>
              <a:rPr b="1" lang="es">
                <a:solidFill>
                  <a:schemeClr val="dk1"/>
                </a:solidFill>
              </a:rPr>
              <a:t> variable global temporalmente</a:t>
            </a:r>
            <a:r>
              <a:rPr lang="es">
                <a:solidFill>
                  <a:schemeClr val="dk1"/>
                </a:solidFill>
              </a:rPr>
              <a:t> el elemento </a:t>
            </a:r>
            <a:r>
              <a:rPr b="1" lang="es">
                <a:solidFill>
                  <a:schemeClr val="dk1"/>
                </a:solidFill>
              </a:rPr>
              <a:t>HTML seleccionado</a:t>
            </a:r>
            <a:r>
              <a:rPr lang="es">
                <a:solidFill>
                  <a:schemeClr val="dk1"/>
                </a:solidFill>
              </a:rPr>
              <a:t> para manipularlo con </a:t>
            </a:r>
            <a:r>
              <a:rPr b="1" lang="es">
                <a:solidFill>
                  <a:schemeClr val="dk1"/>
                </a:solidFill>
              </a:rPr>
              <a:t>Javascript</a:t>
            </a:r>
            <a:r>
              <a:rPr lang="es">
                <a:solidFill>
                  <a:schemeClr val="dk1"/>
                </a:solidFill>
              </a:rPr>
              <a:t>. Equivale a asignar a una variable un </a:t>
            </a:r>
            <a:r>
              <a:rPr b="1" lang="es">
                <a:solidFill>
                  <a:schemeClr val="dk1"/>
                </a:solidFill>
              </a:rPr>
              <a:t>elemento </a:t>
            </a:r>
            <a:r>
              <a:rPr lang="es" sz="1200">
                <a:solidFill>
                  <a:schemeClr val="dk1"/>
                </a:solidFill>
              </a:rPr>
              <a:t>HTML </a:t>
            </a:r>
            <a:r>
              <a:rPr lang="es">
                <a:solidFill>
                  <a:schemeClr val="dk1"/>
                </a:solidFill>
              </a:rPr>
              <a:t>con una función como</a:t>
            </a:r>
            <a:r>
              <a:rPr b="1" lang="es">
                <a:solidFill>
                  <a:schemeClr val="dk1"/>
                </a:solidFill>
              </a:rPr>
              <a:t> getElementById() por ejemplo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d5bf3271d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d5bf3271d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Ahora vamos a enfocarnos en el panel derecho.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Cada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dk1"/>
                </a:solidFill>
              </a:rPr>
              <a:t>regla CSS está dividida</a:t>
            </a:r>
            <a:r>
              <a:rPr lang="es">
                <a:solidFill>
                  <a:schemeClr val="dk1"/>
                </a:solidFill>
              </a:rPr>
              <a:t> en bloque por un </a:t>
            </a:r>
            <a:r>
              <a:rPr b="1" lang="es">
                <a:solidFill>
                  <a:schemeClr val="dk1"/>
                </a:solidFill>
              </a:rPr>
              <a:t>borde inferior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  <a:latin typeface="Roboto"/>
                <a:ea typeface="Roboto"/>
                <a:cs typeface="Roboto"/>
                <a:sym typeface="Roboto"/>
              </a:rPr>
              <a:t>Punto 1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Cada uno de estos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bloques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pertenece a una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Regla CSS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puede estar vinculada por una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Hoja de Estilos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nuestro repositorio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en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nube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 un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dominio diferente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 por último,  también puede ser una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regla definida por el navegador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  <a:latin typeface="Roboto"/>
                <a:ea typeface="Roboto"/>
                <a:cs typeface="Roboto"/>
                <a:sym typeface="Roboto"/>
              </a:rPr>
              <a:t>Punto 2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element.style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equivale a crear estilos en líneas para el elemento seleccionado. Agregar el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atributo styles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 elemento HTML.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  <a:latin typeface="Roboto"/>
                <a:ea typeface="Roboto"/>
                <a:cs typeface="Roboto"/>
                <a:sym typeface="Roboto"/>
              </a:rPr>
              <a:t>Punto 3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Este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botón despliega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una serie de opciones que tiene que ver con los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posibles estados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algunos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controles HTML fr formularios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como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botones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campos de textos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donde el usuario puede interactuar con el documento HTML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focus-within: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Aplicar la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regla css sobre el elemento HTM padre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cuando un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 HTML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hijo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recibe el foco. Un ejemplo podría ser un campo de texto dentro de un formulario, cuando el campo de texto reciba el foco el formulario con el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seudo-selector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puede aplicar una serie de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propiedades CSS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focus-visible: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Aplica la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regla css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cuando detecta que está navegando por el documento por medio del teclado y ha hecho foco en algún control.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  <a:latin typeface="Roboto"/>
                <a:ea typeface="Roboto"/>
                <a:cs typeface="Roboto"/>
                <a:sym typeface="Roboto"/>
              </a:rPr>
              <a:t>Punto 4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El botón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 el icono del signo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“+”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permite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una nueva regla a partir del elemento seleccionado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sí hacemos click en la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esquina inferior derecha del botón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algo similar a una flecha, vemos un desplegable que nos muestra como opciones una serie propuestas de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selectores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 seleccionar el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selector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 la nueva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regla CSS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solidFill>
                <a:srgbClr val="0985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985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985EC"/>
                </a:solidFill>
                <a:latin typeface="Roboto"/>
                <a:ea typeface="Roboto"/>
                <a:cs typeface="Roboto"/>
                <a:sym typeface="Roboto"/>
              </a:rPr>
              <a:t>Punto 5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El botón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.cls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permite editar el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atributo class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un elemento HTML: </a:t>
            </a: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agregar, eliminar o modificar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d5bf3271d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d5bf3271d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Inicialmente en las </a:t>
            </a:r>
            <a:r>
              <a:rPr b="1" lang="es">
                <a:solidFill>
                  <a:schemeClr val="dk1"/>
                </a:solidFill>
              </a:rPr>
              <a:t>pestañas principales</a:t>
            </a:r>
            <a:r>
              <a:rPr lang="es">
                <a:solidFill>
                  <a:schemeClr val="dk1"/>
                </a:solidFill>
              </a:rPr>
              <a:t> además del </a:t>
            </a:r>
            <a:r>
              <a:rPr b="1" lang="es">
                <a:solidFill>
                  <a:schemeClr val="dk1"/>
                </a:solidFill>
              </a:rPr>
              <a:t>botón de inspección</a:t>
            </a:r>
            <a:r>
              <a:rPr lang="es">
                <a:solidFill>
                  <a:schemeClr val="dk1"/>
                </a:solidFill>
              </a:rPr>
              <a:t> y </a:t>
            </a:r>
            <a:r>
              <a:rPr b="1" lang="es">
                <a:solidFill>
                  <a:schemeClr val="dk1"/>
                </a:solidFill>
              </a:rPr>
              <a:t>Elementos </a:t>
            </a:r>
            <a:r>
              <a:rPr lang="es">
                <a:solidFill>
                  <a:schemeClr val="dk1"/>
                </a:solidFill>
              </a:rPr>
              <a:t>vamos a ver: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El botón de </a:t>
            </a:r>
            <a:r>
              <a:rPr b="1" lang="es">
                <a:solidFill>
                  <a:schemeClr val="dk1"/>
                </a:solidFill>
              </a:rPr>
              <a:t>Modo Dispositivo (Device Mode)</a:t>
            </a:r>
            <a:r>
              <a:rPr lang="es">
                <a:solidFill>
                  <a:schemeClr val="dk1"/>
                </a:solidFill>
              </a:rPr>
              <a:t>. que lo vamos a ver en profundidad cuando veamos </a:t>
            </a:r>
            <a:r>
              <a:rPr b="1" lang="es">
                <a:solidFill>
                  <a:schemeClr val="dk1"/>
                </a:solidFill>
              </a:rPr>
              <a:t>Web Responsive Design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La pestaña de </a:t>
            </a:r>
            <a:r>
              <a:rPr b="1" lang="es">
                <a:solidFill>
                  <a:schemeClr val="dk1"/>
                </a:solidFill>
              </a:rPr>
              <a:t>Fuentes (Sources)</a:t>
            </a:r>
            <a:r>
              <a:rPr lang="es">
                <a:solidFill>
                  <a:schemeClr val="dk1"/>
                </a:solidFill>
              </a:rPr>
              <a:t>, hace referencia al código fuente y los recursos de imágenes, archivos de fuentes tipográficas, etc…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d5bf3271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d5bf3271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panel izquierdo contiene una lista de todas los recursos que conforman el </a:t>
            </a:r>
            <a:r>
              <a:rPr b="1" lang="es"/>
              <a:t>documento HTML</a:t>
            </a:r>
            <a:r>
              <a:rPr lang="es"/>
              <a:t>, el que estamos viendo en la pantalla. Estos recursos pueden ser de </a:t>
            </a:r>
            <a:r>
              <a:rPr b="1" lang="es"/>
              <a:t>tipo imagen (jpg, gif , png o svg)</a:t>
            </a:r>
            <a:r>
              <a:rPr lang="es"/>
              <a:t>, código </a:t>
            </a:r>
            <a:r>
              <a:rPr b="1" lang="es"/>
              <a:t>Javascript</a:t>
            </a:r>
            <a:r>
              <a:rPr lang="es"/>
              <a:t>, </a:t>
            </a:r>
            <a:r>
              <a:rPr b="1" lang="es"/>
              <a:t>JSON</a:t>
            </a:r>
            <a:r>
              <a:rPr lang="es"/>
              <a:t>, </a:t>
            </a:r>
            <a:r>
              <a:rPr b="1" lang="es"/>
              <a:t>CSS</a:t>
            </a:r>
            <a:r>
              <a:rPr lang="es"/>
              <a:t>, </a:t>
            </a:r>
            <a:r>
              <a:rPr b="1" lang="es"/>
              <a:t>HTML </a:t>
            </a:r>
            <a:r>
              <a:rPr lang="es"/>
              <a:t>o</a:t>
            </a:r>
            <a:r>
              <a:rPr b="1" lang="es"/>
              <a:t> archivo de fuente tipográfica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Punto 1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dk1"/>
                </a:solidFill>
              </a:rPr>
              <a:t>top </a:t>
            </a:r>
            <a:r>
              <a:rPr lang="es">
                <a:solidFill>
                  <a:schemeClr val="dk1"/>
                </a:solidFill>
              </a:rPr>
              <a:t>representa el marco del documento principal.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Punto 2</a:t>
            </a:r>
            <a:r>
              <a:rPr lang="es">
                <a:solidFill>
                  <a:schemeClr val="dk1"/>
                </a:solidFill>
              </a:rPr>
              <a:t> El </a:t>
            </a:r>
            <a:r>
              <a:rPr b="1" lang="es">
                <a:solidFill>
                  <a:schemeClr val="dk1"/>
                </a:solidFill>
              </a:rPr>
              <a:t>primer nivel</a:t>
            </a:r>
            <a:r>
              <a:rPr lang="es">
                <a:solidFill>
                  <a:schemeClr val="dk1"/>
                </a:solidFill>
              </a:rPr>
              <a:t>, en este caso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https://www.unicef.org/</a:t>
            </a:r>
            <a:r>
              <a:rPr lang="es">
                <a:solidFill>
                  <a:schemeClr val="dk1"/>
                </a:solidFill>
              </a:rPr>
              <a:t>, es el </a:t>
            </a:r>
            <a:r>
              <a:rPr b="1" lang="es">
                <a:solidFill>
                  <a:schemeClr val="dk1"/>
                </a:solidFill>
              </a:rPr>
              <a:t>origen</a:t>
            </a:r>
            <a:r>
              <a:rPr lang="es">
                <a:solidFill>
                  <a:schemeClr val="dk1"/>
                </a:solidFill>
              </a:rPr>
              <a:t>, el dominio desde estamos viendo el documento HTML.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Punto 3</a:t>
            </a:r>
            <a:r>
              <a:rPr lang="es">
                <a:solidFill>
                  <a:schemeClr val="dk1"/>
                </a:solidFill>
              </a:rPr>
              <a:t> El </a:t>
            </a:r>
            <a:r>
              <a:rPr b="1" lang="es">
                <a:solidFill>
                  <a:schemeClr val="dk1"/>
                </a:solidFill>
              </a:rPr>
              <a:t>resto de niveles</a:t>
            </a:r>
            <a:r>
              <a:rPr lang="es">
                <a:solidFill>
                  <a:schemeClr val="dk1"/>
                </a:solidFill>
              </a:rPr>
              <a:t> son recursos que carga el </a:t>
            </a:r>
            <a:r>
              <a:rPr b="1" lang="es">
                <a:solidFill>
                  <a:schemeClr val="dk1"/>
                </a:solidFill>
              </a:rPr>
              <a:t>primer nivel</a:t>
            </a:r>
            <a:r>
              <a:rPr lang="es">
                <a:solidFill>
                  <a:schemeClr val="dk1"/>
                </a:solidFill>
              </a:rPr>
              <a:t>, el </a:t>
            </a:r>
            <a:r>
              <a:rPr b="1" lang="es">
                <a:solidFill>
                  <a:schemeClr val="dk1"/>
                </a:solidFill>
              </a:rPr>
              <a:t>origen</a:t>
            </a:r>
            <a:r>
              <a:rPr lang="e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Punto 4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dk1"/>
                </a:solidFill>
              </a:rPr>
              <a:t>Podemos expandir los distintos directorios, recursos y navegar por ellos para investigarlos</a:t>
            </a:r>
            <a:r>
              <a:rPr lang="es">
                <a:solidFill>
                  <a:schemeClr val="dk1"/>
                </a:solidFill>
              </a:rPr>
              <a:t>, si hacemos </a:t>
            </a:r>
            <a:r>
              <a:rPr b="1" lang="es">
                <a:solidFill>
                  <a:schemeClr val="dk1"/>
                </a:solidFill>
              </a:rPr>
              <a:t>doble click</a:t>
            </a:r>
            <a:r>
              <a:rPr lang="es">
                <a:solidFill>
                  <a:schemeClr val="dk1"/>
                </a:solidFill>
              </a:rPr>
              <a:t> lo abrimos en el panel derecho.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Punto 5</a:t>
            </a:r>
            <a:r>
              <a:rPr lang="es">
                <a:solidFill>
                  <a:schemeClr val="dk1"/>
                </a:solidFill>
              </a:rPr>
              <a:t> El panel derecho o panel central es el área donde podemos visualizar los recursos cargados cuando los abrimos desde el panel izquierdo.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Punto 6</a:t>
            </a:r>
            <a:r>
              <a:rPr lang="es">
                <a:solidFill>
                  <a:schemeClr val="dk1"/>
                </a:solidFill>
              </a:rPr>
              <a:t> Los </a:t>
            </a:r>
            <a:r>
              <a:rPr b="1" lang="es">
                <a:solidFill>
                  <a:schemeClr val="dk1"/>
                </a:solidFill>
              </a:rPr>
              <a:t>archivos abiertos</a:t>
            </a:r>
            <a:r>
              <a:rPr lang="es">
                <a:solidFill>
                  <a:schemeClr val="dk1"/>
                </a:solidFill>
              </a:rPr>
              <a:t> quedan en memoria y va a aparecer cada vez que entremos a la pestaña </a:t>
            </a:r>
            <a:r>
              <a:rPr b="1" lang="es">
                <a:solidFill>
                  <a:schemeClr val="dk1"/>
                </a:solidFill>
              </a:rPr>
              <a:t>Fuentes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Punto 7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dk1"/>
                </a:solidFill>
              </a:rPr>
              <a:t>Botón de formateo de CSS y Javascript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d5bf3271d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dd5bf3271d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Modelos de Cajas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1-</a:t>
            </a:r>
            <a:r>
              <a:rPr lang="es"/>
              <a:t> Para el navegador el </a:t>
            </a:r>
            <a:r>
              <a:rPr b="1" lang="es"/>
              <a:t>documento HTML</a:t>
            </a:r>
            <a:r>
              <a:rPr lang="es"/>
              <a:t> es una </a:t>
            </a:r>
            <a:r>
              <a:rPr b="1" lang="es"/>
              <a:t>estructura de cuadrados o </a:t>
            </a:r>
            <a:r>
              <a:rPr b="1" lang="es"/>
              <a:t>rectángulos que se denominan cajas</a:t>
            </a:r>
            <a:r>
              <a:rPr lang="es"/>
              <a:t>,</a:t>
            </a:r>
            <a:r>
              <a:rPr lang="es"/>
              <a:t> estas se van agregando al documento de</a:t>
            </a:r>
            <a:r>
              <a:rPr b="1" lang="es"/>
              <a:t> arriba hacia abajo</a:t>
            </a:r>
            <a:r>
              <a:rPr lang="es"/>
              <a:t>, de </a:t>
            </a:r>
            <a:r>
              <a:rPr b="1" lang="es"/>
              <a:t>izquierda a derecha</a:t>
            </a:r>
            <a:r>
              <a:rPr lang="es"/>
              <a:t> en los idiomas </a:t>
            </a:r>
            <a:r>
              <a:rPr b="1" lang="es"/>
              <a:t>latinos</a:t>
            </a:r>
            <a:r>
              <a:rPr lang="es"/>
              <a:t>, por ejemplo.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2-</a:t>
            </a:r>
            <a:r>
              <a:rPr lang="es"/>
              <a:t> En otros como el </a:t>
            </a:r>
            <a:r>
              <a:rPr b="1" lang="es"/>
              <a:t>japonés</a:t>
            </a:r>
            <a:r>
              <a:rPr lang="es"/>
              <a:t>, </a:t>
            </a:r>
            <a:r>
              <a:rPr b="1" lang="es">
                <a:solidFill>
                  <a:schemeClr val="dk1"/>
                </a:solidFill>
              </a:rPr>
              <a:t>arabe</a:t>
            </a:r>
            <a:r>
              <a:rPr lang="es">
                <a:solidFill>
                  <a:schemeClr val="dk1"/>
                </a:solidFill>
              </a:rPr>
              <a:t> o </a:t>
            </a:r>
            <a:r>
              <a:rPr b="1" lang="es">
                <a:solidFill>
                  <a:schemeClr val="dk1"/>
                </a:solidFill>
              </a:rPr>
              <a:t>hebreo</a:t>
            </a:r>
            <a:r>
              <a:rPr lang="es"/>
              <a:t> es de</a:t>
            </a:r>
            <a:r>
              <a:rPr lang="es"/>
              <a:t> </a:t>
            </a:r>
            <a:r>
              <a:rPr b="1" lang="es"/>
              <a:t>derecha a izquierda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b="1" lang="es">
                <a:solidFill>
                  <a:srgbClr val="0985EC"/>
                </a:solidFill>
              </a:rPr>
              <a:t>3</a:t>
            </a:r>
            <a:r>
              <a:rPr b="1" lang="es">
                <a:solidFill>
                  <a:srgbClr val="0985EC"/>
                </a:solidFill>
              </a:rPr>
              <a:t>- </a:t>
            </a:r>
            <a:r>
              <a:rPr lang="es"/>
              <a:t>A esto se lo conoce como el </a:t>
            </a:r>
            <a:r>
              <a:rPr b="1" lang="es">
                <a:solidFill>
                  <a:srgbClr val="77B6EA"/>
                </a:solidFill>
              </a:rPr>
              <a:t>flujo normal del documento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b3746824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b3746824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b="1" lang="es"/>
              <a:t>modelo de cajas</a:t>
            </a:r>
            <a:r>
              <a:rPr lang="es"/>
              <a:t> tiene asociado un conjunto de </a:t>
            </a:r>
            <a:r>
              <a:rPr b="1" lang="es"/>
              <a:t>propiedades CSS</a:t>
            </a:r>
            <a:r>
              <a:rPr lang="e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Los </a:t>
            </a:r>
            <a:r>
              <a:rPr b="1" lang="es"/>
              <a:t>márgenes</a:t>
            </a:r>
            <a:r>
              <a:rPr lang="es"/>
              <a:t>,</a:t>
            </a:r>
            <a:r>
              <a:rPr b="1" lang="es"/>
              <a:t> </a:t>
            </a:r>
            <a:r>
              <a:rPr lang="es"/>
              <a:t>Desde</a:t>
            </a:r>
            <a:r>
              <a:rPr lang="es"/>
              <a:t> todas sus direcciones posibles (</a:t>
            </a:r>
            <a:r>
              <a:rPr b="1" lang="es"/>
              <a:t>arriba, abajo, izquierda, derecha</a:t>
            </a:r>
            <a:r>
              <a:rPr lang="es"/>
              <a:t>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E</a:t>
            </a:r>
            <a:r>
              <a:rPr lang="es"/>
              <a:t>l </a:t>
            </a:r>
            <a:r>
              <a:rPr b="1" lang="es"/>
              <a:t>padding</a:t>
            </a:r>
            <a:r>
              <a:rPr lang="es"/>
              <a:t>, desde todas sus direcciones también.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Los </a:t>
            </a:r>
            <a:r>
              <a:rPr b="1" lang="es"/>
              <a:t>bordes </a:t>
            </a:r>
            <a:r>
              <a:rPr lang="es">
                <a:solidFill>
                  <a:schemeClr val="dk1"/>
                </a:solidFill>
              </a:rPr>
              <a:t>desde </a:t>
            </a:r>
            <a:r>
              <a:rPr lang="es">
                <a:solidFill>
                  <a:schemeClr val="dk1"/>
                </a:solidFill>
              </a:rPr>
              <a:t>todas sus direcciones.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El </a:t>
            </a:r>
            <a:r>
              <a:rPr b="1" lang="es"/>
              <a:t>contenido</a:t>
            </a:r>
            <a:r>
              <a:rPr lang="es"/>
              <a:t>, que incluye las propiedades </a:t>
            </a:r>
            <a:r>
              <a:rPr b="1" lang="es"/>
              <a:t>width</a:t>
            </a:r>
            <a:r>
              <a:rPr lang="es"/>
              <a:t>, </a:t>
            </a:r>
            <a:r>
              <a:rPr b="1" lang="es"/>
              <a:t>height</a:t>
            </a:r>
            <a:r>
              <a:rPr lang="es"/>
              <a:t>, </a:t>
            </a:r>
            <a:r>
              <a:rPr b="1" lang="es"/>
              <a:t>min-width</a:t>
            </a:r>
            <a:r>
              <a:rPr lang="es"/>
              <a:t>, </a:t>
            </a:r>
            <a:r>
              <a:rPr b="1" lang="es"/>
              <a:t>max-width</a:t>
            </a:r>
            <a:r>
              <a:rPr lang="es"/>
              <a:t>,</a:t>
            </a:r>
            <a:r>
              <a:rPr b="1" lang="es"/>
              <a:t> min-height</a:t>
            </a:r>
            <a:r>
              <a:rPr lang="es"/>
              <a:t> y </a:t>
            </a:r>
            <a:r>
              <a:rPr b="1" lang="es"/>
              <a:t>max-height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985EC"/>
                </a:solidFill>
              </a:rPr>
              <a:t>Cada </a:t>
            </a:r>
            <a:r>
              <a:rPr b="1" lang="es">
                <a:solidFill>
                  <a:srgbClr val="0985EC"/>
                </a:solidFill>
              </a:rPr>
              <a:t>caja </a:t>
            </a:r>
            <a:r>
              <a:rPr lang="es">
                <a:solidFill>
                  <a:srgbClr val="0985EC"/>
                </a:solidFill>
              </a:rPr>
              <a:t>tiene un modelo como este donde </a:t>
            </a:r>
            <a:r>
              <a:rPr b="1" lang="es">
                <a:solidFill>
                  <a:srgbClr val="0985EC"/>
                </a:solidFill>
              </a:rPr>
              <a:t>ninguna propiedad es </a:t>
            </a:r>
            <a:r>
              <a:rPr b="1" lang="es">
                <a:solidFill>
                  <a:srgbClr val="0985EC"/>
                </a:solidFill>
              </a:rPr>
              <a:t>obligatoria</a:t>
            </a:r>
            <a:r>
              <a:rPr b="1" lang="es">
                <a:solidFill>
                  <a:srgbClr val="0985EC"/>
                </a:solidFill>
              </a:rPr>
              <a:t>, ni siquiera el contenido</a:t>
            </a:r>
            <a:r>
              <a:rPr lang="es">
                <a:solidFill>
                  <a:srgbClr val="0985EC"/>
                </a:solidFill>
              </a:rPr>
              <a:t>.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985EC"/>
                </a:solidFill>
              </a:rPr>
              <a:t>Podemos crear un </a:t>
            </a:r>
            <a:r>
              <a:rPr b="1" lang="es">
                <a:solidFill>
                  <a:srgbClr val="0985EC"/>
                </a:solidFill>
              </a:rPr>
              <a:t>elemento HTML</a:t>
            </a:r>
            <a:r>
              <a:rPr lang="es">
                <a:solidFill>
                  <a:srgbClr val="0985EC"/>
                </a:solidFill>
              </a:rPr>
              <a:t> como un </a:t>
            </a:r>
            <a:r>
              <a:rPr b="1" lang="es">
                <a:solidFill>
                  <a:srgbClr val="0985EC"/>
                </a:solidFill>
              </a:rPr>
              <a:t>div </a:t>
            </a:r>
            <a:r>
              <a:rPr lang="es">
                <a:solidFill>
                  <a:srgbClr val="0985EC"/>
                </a:solidFill>
              </a:rPr>
              <a:t>vacío</a:t>
            </a:r>
            <a:r>
              <a:rPr lang="es">
                <a:solidFill>
                  <a:srgbClr val="0985EC"/>
                </a:solidFill>
              </a:rPr>
              <a:t> y asignarle solo </a:t>
            </a:r>
            <a:r>
              <a:rPr b="1" lang="es">
                <a:solidFill>
                  <a:srgbClr val="0985EC"/>
                </a:solidFill>
              </a:rPr>
              <a:t>bordes</a:t>
            </a:r>
            <a:r>
              <a:rPr lang="es">
                <a:solidFill>
                  <a:srgbClr val="0985EC"/>
                </a:solidFill>
              </a:rPr>
              <a:t>.</a:t>
            </a:r>
            <a:endParaRPr>
              <a:solidFill>
                <a:srgbClr val="0985EC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b3746824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b3746824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no aburrirlos tanto vamos a ver algo de </a:t>
            </a:r>
            <a:r>
              <a:rPr lang="es"/>
              <a:t>código</a:t>
            </a:r>
            <a:r>
              <a:rPr lang="es"/>
              <a:t> con una </a:t>
            </a:r>
            <a:r>
              <a:rPr lang="es"/>
              <a:t>técnica</a:t>
            </a:r>
            <a:r>
              <a:rPr lang="es"/>
              <a:t> bastante común.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¿Alguna vez </a:t>
            </a:r>
            <a:r>
              <a:rPr lang="es"/>
              <a:t>alguien</a:t>
            </a:r>
            <a:r>
              <a:rPr lang="es"/>
              <a:t> tuvo que maquetar una imagen a pantalla completa? ¿</a:t>
            </a:r>
            <a:r>
              <a:rPr lang="es"/>
              <a:t>Cómo</a:t>
            </a:r>
            <a:r>
              <a:rPr lang="es"/>
              <a:t> lo </a:t>
            </a:r>
            <a:r>
              <a:rPr lang="es"/>
              <a:t>resolvió</a:t>
            </a:r>
            <a:r>
              <a:rPr lang="es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[Mostrar Código] </a:t>
            </a:r>
            <a:r>
              <a:rPr b="1" lang="es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[Mostrar Técnicas]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b37468245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b37468245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Por ejemplo, el caso más simple es el de </a:t>
            </a:r>
            <a:r>
              <a:rPr b="1" lang="es"/>
              <a:t>margin</a:t>
            </a:r>
            <a:r>
              <a:rPr lang="es"/>
              <a:t>. La mayoría de desarrolladores que han trabajado en el armado de páginas lo utilizo alguna vez. Está es una de las tantas propiedades.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Las propiedades </a:t>
            </a:r>
            <a:r>
              <a:rPr b="1" lang="es"/>
              <a:t>Shorthand </a:t>
            </a:r>
            <a:r>
              <a:rPr lang="es"/>
              <a:t>son atajos para definir valores a más de una propiedad de un conjunto que están relacionadas.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b37468245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b37468245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border-*:</a:t>
            </a:r>
            <a:r>
              <a:rPr lang="es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border-*-width.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 border-*-style.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 border-*-color.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5bf327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d5bf327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 nombre es </a:t>
            </a:r>
            <a:r>
              <a:rPr b="1" lang="es"/>
              <a:t>Nicolás Kolumbic</a:t>
            </a:r>
            <a:r>
              <a:rPr lang="es"/>
              <a:t>, trabajo en PwC desde hace 2 años y medio aproximadamente. Actualmente estoy en 2 proyectos </a:t>
            </a:r>
            <a:r>
              <a:rPr b="1" lang="es"/>
              <a:t>TpaiX </a:t>
            </a:r>
            <a:r>
              <a:rPr lang="es"/>
              <a:t>y </a:t>
            </a:r>
            <a:r>
              <a:rPr b="1" lang="es"/>
              <a:t>Partner Hub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bien en </a:t>
            </a:r>
            <a:r>
              <a:rPr b="1" lang="es"/>
              <a:t>Price </a:t>
            </a:r>
            <a:r>
              <a:rPr lang="es"/>
              <a:t>solemos tener</a:t>
            </a:r>
            <a:r>
              <a:rPr lang="es"/>
              <a:t> roles </a:t>
            </a:r>
            <a:r>
              <a:rPr b="1" lang="es"/>
              <a:t>Full Stack</a:t>
            </a:r>
            <a:r>
              <a:rPr lang="es"/>
              <a:t>, mi especialidad son las </a:t>
            </a:r>
            <a:r>
              <a:rPr lang="es"/>
              <a:t>tecnologías</a:t>
            </a:r>
            <a:r>
              <a:rPr lang="es"/>
              <a:t> de Frontend: </a:t>
            </a:r>
            <a:r>
              <a:rPr b="1" lang="es"/>
              <a:t>Javascript</a:t>
            </a:r>
            <a:r>
              <a:rPr lang="es"/>
              <a:t>, </a:t>
            </a:r>
            <a:r>
              <a:rPr b="1" lang="es"/>
              <a:t>Angular </a:t>
            </a:r>
            <a:r>
              <a:rPr lang="es"/>
              <a:t>y </a:t>
            </a:r>
            <a:r>
              <a:rPr b="1" lang="es"/>
              <a:t>React </a:t>
            </a:r>
            <a:r>
              <a:rPr lang="es"/>
              <a:t>en menor medida.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Hace 10 años que estoy en la</a:t>
            </a:r>
            <a:r>
              <a:rPr b="1" lang="es"/>
              <a:t> Industria IT</a:t>
            </a:r>
            <a:r>
              <a:rPr lang="es"/>
              <a:t>. En el año 2012 </a:t>
            </a:r>
            <a:r>
              <a:rPr lang="es"/>
              <a:t>empecé</a:t>
            </a:r>
            <a:r>
              <a:rPr lang="es"/>
              <a:t> de forma </a:t>
            </a:r>
            <a:r>
              <a:rPr b="1" lang="es"/>
              <a:t>Free-lance</a:t>
            </a:r>
            <a:r>
              <a:rPr lang="es"/>
              <a:t> a maquetar con </a:t>
            </a:r>
            <a:r>
              <a:rPr b="1" lang="es"/>
              <a:t>HTML</a:t>
            </a:r>
            <a:r>
              <a:rPr lang="es"/>
              <a:t>, </a:t>
            </a:r>
            <a:r>
              <a:rPr b="1" lang="es"/>
              <a:t>CSS </a:t>
            </a:r>
            <a:r>
              <a:rPr lang="es"/>
              <a:t>y </a:t>
            </a:r>
            <a:r>
              <a:rPr b="1" lang="es"/>
              <a:t>Javascript </a:t>
            </a:r>
            <a:r>
              <a:rPr lang="es"/>
              <a:t>para una Pyme.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Ellos me entregaban un archivo de </a:t>
            </a:r>
            <a:r>
              <a:rPr b="1" lang="es"/>
              <a:t>Photoshop</a:t>
            </a:r>
            <a:r>
              <a:rPr lang="es"/>
              <a:t>, </a:t>
            </a:r>
            <a:r>
              <a:rPr b="1" lang="es"/>
              <a:t>Illustrator</a:t>
            </a:r>
            <a:r>
              <a:rPr b="1" lang="es"/>
              <a:t> </a:t>
            </a:r>
            <a:r>
              <a:rPr lang="es"/>
              <a:t>y mi tarea era desarmar el mock y convertir todo eso en una maqueta. En esa </a:t>
            </a:r>
            <a:r>
              <a:rPr lang="es"/>
              <a:t>época</a:t>
            </a:r>
            <a:r>
              <a:rPr lang="es"/>
              <a:t> el navegador común era </a:t>
            </a:r>
            <a:r>
              <a:rPr b="1" lang="es"/>
              <a:t>Internet Explorer 9</a:t>
            </a:r>
            <a:r>
              <a:rPr lang="es"/>
              <a:t>, que </a:t>
            </a:r>
            <a:r>
              <a:rPr lang="es"/>
              <a:t>venía</a:t>
            </a:r>
            <a:r>
              <a:rPr lang="es"/>
              <a:t> por defecto en </a:t>
            </a:r>
            <a:r>
              <a:rPr b="1" lang="es"/>
              <a:t>Window 7</a:t>
            </a:r>
            <a:r>
              <a:rPr lang="es"/>
              <a:t>. Estuve 3 años y </a:t>
            </a:r>
            <a:r>
              <a:rPr lang="es"/>
              <a:t>aprendí</a:t>
            </a:r>
            <a:r>
              <a:rPr lang="es"/>
              <a:t> mucho de maquetación en esa </a:t>
            </a:r>
            <a:r>
              <a:rPr lang="es"/>
              <a:t>época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b37468245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b37468245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Cada valor de propiedad va </a:t>
            </a:r>
            <a:r>
              <a:rPr b="1" lang="es"/>
              <a:t>separado por al menos un carácter de espaciado</a:t>
            </a:r>
            <a:r>
              <a:rPr lang="es"/>
              <a:t>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Sí vamos a asignar un valor para </a:t>
            </a:r>
            <a:r>
              <a:rPr b="1" lang="es"/>
              <a:t>background-size</a:t>
            </a:r>
            <a:r>
              <a:rPr lang="es"/>
              <a:t>, debe seguir inmediatamente después del valor de </a:t>
            </a:r>
            <a:r>
              <a:rPr b="1" lang="es"/>
              <a:t>background-position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 Además, entre </a:t>
            </a:r>
            <a:r>
              <a:rPr b="1" lang="es"/>
              <a:t>background-position</a:t>
            </a:r>
            <a:r>
              <a:rPr lang="es"/>
              <a:t> y </a:t>
            </a:r>
            <a:r>
              <a:rPr b="1" lang="es"/>
              <a:t>background-size</a:t>
            </a:r>
            <a:r>
              <a:rPr lang="es"/>
              <a:t> debe tener una barra inclinada</a:t>
            </a:r>
            <a:r>
              <a:rPr b="1" lang="es"/>
              <a:t> /</a:t>
            </a:r>
            <a:r>
              <a:rPr lang="es"/>
              <a:t> entre ellos.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O sea, </a:t>
            </a:r>
            <a:r>
              <a:rPr lang="es">
                <a:solidFill>
                  <a:srgbClr val="0985EC"/>
                </a:solidFill>
              </a:rPr>
              <a:t>sí queremos definir </a:t>
            </a:r>
            <a:r>
              <a:rPr b="1" lang="es">
                <a:solidFill>
                  <a:srgbClr val="0985EC"/>
                </a:solidFill>
              </a:rPr>
              <a:t>background-size</a:t>
            </a:r>
            <a:r>
              <a:rPr lang="es">
                <a:solidFill>
                  <a:srgbClr val="0985EC"/>
                </a:solidFill>
              </a:rPr>
              <a:t>, </a:t>
            </a:r>
            <a:r>
              <a:rPr b="1" lang="es">
                <a:solidFill>
                  <a:srgbClr val="0985EC"/>
                </a:solidFill>
              </a:rPr>
              <a:t>background-position</a:t>
            </a:r>
            <a:r>
              <a:rPr lang="es">
                <a:solidFill>
                  <a:srgbClr val="0985EC"/>
                </a:solidFill>
              </a:rPr>
              <a:t> es obligatorio.</a:t>
            </a:r>
            <a:endParaRPr>
              <a:solidFill>
                <a:srgbClr val="098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Salvo lo mencionado en el párrafo anterior las propiedades no tienen un orden.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b37468245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b3746824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/>
              <a:t>font-size</a:t>
            </a:r>
            <a:r>
              <a:rPr lang="es"/>
              <a:t> y </a:t>
            </a:r>
            <a:r>
              <a:rPr b="1" lang="es"/>
              <a:t>font-family</a:t>
            </a:r>
            <a:r>
              <a:rPr lang="es"/>
              <a:t> son propiedades obligatorias, deben declararse siempre y en ese orden.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Cuando queramos incluir </a:t>
            </a:r>
            <a:r>
              <a:rPr b="1" lang="es"/>
              <a:t>line-height</a:t>
            </a:r>
            <a:r>
              <a:rPr lang="es"/>
              <a:t> debemos incluir la </a:t>
            </a:r>
            <a:r>
              <a:rPr b="1" lang="es"/>
              <a:t>barra </a:t>
            </a:r>
            <a:r>
              <a:rPr lang="es"/>
              <a:t>o </a:t>
            </a:r>
            <a:r>
              <a:rPr b="1" lang="es"/>
              <a:t>slash </a:t>
            </a:r>
            <a:r>
              <a:rPr lang="es"/>
              <a:t>luego de </a:t>
            </a:r>
            <a:r>
              <a:rPr b="1" lang="es"/>
              <a:t>font-size</a:t>
            </a:r>
            <a:r>
              <a:rPr lang="es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Por último, </a:t>
            </a:r>
            <a:r>
              <a:rPr b="1" lang="es"/>
              <a:t>font-style</a:t>
            </a:r>
            <a:r>
              <a:rPr lang="es"/>
              <a:t>, </a:t>
            </a:r>
            <a:r>
              <a:rPr b="1" lang="es"/>
              <a:t>font-variant</a:t>
            </a:r>
            <a:r>
              <a:rPr lang="es"/>
              <a:t>,</a:t>
            </a:r>
            <a:r>
              <a:rPr b="1" lang="es"/>
              <a:t> font-weight </a:t>
            </a:r>
            <a:r>
              <a:rPr lang="es"/>
              <a:t>son propiedades opcionales, puede omitirse una, dos o las tres en la declaración pero deben declararse al principio en el orden que se muestran en la imagen.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b3746824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b3746824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Los navegadores soportan dos tipos de </a:t>
            </a:r>
            <a:r>
              <a:rPr b="1" lang="es"/>
              <a:t>unidades de medidas</a:t>
            </a:r>
            <a:r>
              <a:rPr lang="es"/>
              <a:t>: las </a:t>
            </a:r>
            <a:r>
              <a:rPr b="1" lang="es"/>
              <a:t>absolutas </a:t>
            </a:r>
            <a:r>
              <a:rPr lang="es"/>
              <a:t>y las </a:t>
            </a:r>
            <a:r>
              <a:rPr b="1" lang="es"/>
              <a:t>relativas</a:t>
            </a:r>
            <a:r>
              <a:rPr lang="es"/>
              <a:t>. Pero al final los cálculos dan como resultado </a:t>
            </a:r>
            <a:r>
              <a:rPr b="1" lang="es"/>
              <a:t>píxeles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La mayoría de las </a:t>
            </a:r>
            <a:r>
              <a:rPr b="1" lang="es"/>
              <a:t>unidades absolutas</a:t>
            </a:r>
            <a:r>
              <a:rPr lang="es"/>
              <a:t> se utilizan para medios impresos.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/>
              <a:t>El píxel (px)</a:t>
            </a:r>
            <a:r>
              <a:rPr lang="es"/>
              <a:t> es la unidad de información mínima de pantalla.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/>
              <a:t>points(pt)</a:t>
            </a:r>
            <a:r>
              <a:rPr lang="es"/>
              <a:t> está unidad se relaciona con la tipografía. </a:t>
            </a:r>
            <a:r>
              <a:rPr b="1" lang="es">
                <a:solidFill>
                  <a:srgbClr val="0985EC"/>
                </a:solidFill>
              </a:rPr>
              <a:t>16px equivalen a 12pt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/>
              <a:t>pulgadas(in) </a:t>
            </a:r>
            <a:r>
              <a:rPr lang="es"/>
              <a:t>Normalmente nos fijamos en estás unidades cuando queremos comprar un </a:t>
            </a:r>
            <a:r>
              <a:rPr b="1" lang="es"/>
              <a:t>nuevo televisor o monitor</a:t>
            </a:r>
            <a:r>
              <a:rPr lang="es"/>
              <a:t>, No suelen utilizarse en proyectos, no tienen ningún uso práctico porque podemos conseguir los mismos efectos utilizando otras unidades.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"/>
              <a:t>centímetros y milímetros(cm y mm)</a:t>
            </a:r>
            <a:r>
              <a:rPr lang="es"/>
              <a:t> Son medidas relacionadas a la impresión.</a:t>
            </a:r>
            <a:r>
              <a:rPr lang="es">
                <a:solidFill>
                  <a:srgbClr val="0985EC"/>
                </a:solidFill>
              </a:rPr>
              <a:t> </a:t>
            </a:r>
            <a:r>
              <a:rPr b="1" lang="es">
                <a:solidFill>
                  <a:srgbClr val="0985EC"/>
                </a:solidFill>
              </a:rPr>
              <a:t>16px es aproximadamente 0.4233cm y 4.2333 mm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veamos el módulo de </a:t>
            </a:r>
            <a:r>
              <a:rPr b="1" lang="es"/>
              <a:t>Responsive Web Design</a:t>
            </a:r>
            <a:r>
              <a:rPr lang="es"/>
              <a:t> vamos a ver algo con el tema de estás </a:t>
            </a:r>
            <a:r>
              <a:rPr lang="es"/>
              <a:t>últimas</a:t>
            </a:r>
            <a:r>
              <a:rPr lang="es"/>
              <a:t> medidas en la </a:t>
            </a:r>
            <a:r>
              <a:rPr lang="es"/>
              <a:t>impresión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b37468245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b37468245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Estas medidas se calculan </a:t>
            </a:r>
            <a:r>
              <a:rPr b="1" lang="es"/>
              <a:t>relativas a algo, un todo</a:t>
            </a:r>
            <a:r>
              <a:rPr lang="es"/>
              <a:t>, una </a:t>
            </a:r>
            <a:r>
              <a:rPr b="1" lang="es"/>
              <a:t>medida total </a:t>
            </a:r>
            <a:r>
              <a:rPr b="1" lang="es"/>
              <a:t>que se utiliza</a:t>
            </a:r>
            <a:r>
              <a:rPr b="1" lang="es"/>
              <a:t> como referencia</a:t>
            </a:r>
            <a:r>
              <a:rPr lang="es"/>
              <a:t> para hacer los </a:t>
            </a:r>
            <a:r>
              <a:rPr lang="es"/>
              <a:t>cálculos y dar como resultado un valor en </a:t>
            </a:r>
            <a:r>
              <a:rPr b="1" lang="es"/>
              <a:t>píxeles</a:t>
            </a:r>
            <a:r>
              <a:rPr lang="es"/>
              <a:t>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P</a:t>
            </a:r>
            <a:r>
              <a:rPr lang="es"/>
              <a:t>uede ser </a:t>
            </a:r>
            <a:r>
              <a:rPr lang="es"/>
              <a:t>la </a:t>
            </a:r>
            <a:r>
              <a:rPr b="1" lang="es"/>
              <a:t>pantalla</a:t>
            </a:r>
            <a:r>
              <a:rPr lang="es"/>
              <a:t>, </a:t>
            </a:r>
            <a:r>
              <a:rPr b="1" lang="es"/>
              <a:t>el valor de la fuente tipográfica del navegador</a:t>
            </a:r>
            <a:r>
              <a:rPr lang="es"/>
              <a:t> o un </a:t>
            </a:r>
            <a:r>
              <a:rPr b="1" lang="es"/>
              <a:t>porcentaje del ancho de un contenedor</a:t>
            </a:r>
            <a:r>
              <a:rPr lang="es"/>
              <a:t>. </a:t>
            </a:r>
            <a:r>
              <a:rPr b="1" lang="es"/>
              <a:t>Resposive Web Design</a:t>
            </a:r>
            <a:r>
              <a:rPr lang="es"/>
              <a:t> hace un uso intenso de las medidas relativas.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985EC"/>
                </a:solidFill>
              </a:rPr>
              <a:t>em:</a:t>
            </a:r>
            <a:r>
              <a:rPr lang="es"/>
              <a:t> es una medida que viene de la tipografía, por mucho tiempo se utilizó para construir </a:t>
            </a:r>
            <a:r>
              <a:rPr b="1" lang="es"/>
              <a:t>diseños adaptables</a:t>
            </a:r>
            <a:r>
              <a:rPr lang="es"/>
              <a:t>. En CSS, </a:t>
            </a:r>
            <a:r>
              <a:rPr b="1" lang="es"/>
              <a:t>1em </a:t>
            </a:r>
            <a:r>
              <a:rPr lang="es"/>
              <a:t>se corresponde con la medida que el navegador asigna a la fuente tipográfica,</a:t>
            </a:r>
            <a:r>
              <a:rPr b="1" lang="es"/>
              <a:t> que hoy es de 16px (1em = 16px)</a:t>
            </a:r>
            <a:r>
              <a:rPr lang="es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985EC"/>
                </a:solidFill>
              </a:rPr>
              <a:t>rem o root em</a:t>
            </a:r>
            <a:r>
              <a:rPr lang="es"/>
              <a:t> es una unidad que se presentó como </a:t>
            </a:r>
            <a:r>
              <a:rPr b="1" lang="es"/>
              <a:t>alternativa a em</a:t>
            </a:r>
            <a:r>
              <a:rPr lang="es"/>
              <a:t>, la diferencia es que </a:t>
            </a:r>
            <a:r>
              <a:rPr b="1" lang="es"/>
              <a:t>1 rem</a:t>
            </a:r>
            <a:r>
              <a:rPr lang="es"/>
              <a:t> </a:t>
            </a:r>
            <a:r>
              <a:rPr b="1" lang="es"/>
              <a:t>equivale al valor de la propiedad font-size en la raíz del documento</a:t>
            </a:r>
            <a:r>
              <a:rPr lang="es"/>
              <a:t>, </a:t>
            </a:r>
            <a:r>
              <a:rPr b="1" lang="es"/>
              <a:t>etiqueta html</a:t>
            </a:r>
            <a:r>
              <a:rPr lang="es"/>
              <a:t>, </a:t>
            </a:r>
            <a:r>
              <a:rPr b="1" lang="es"/>
              <a:t>em </a:t>
            </a:r>
            <a:r>
              <a:rPr lang="es"/>
              <a:t>puede cambiar esta referencia.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985EC"/>
                </a:solidFill>
              </a:rPr>
              <a:t>porcentaje (%)</a:t>
            </a:r>
            <a:r>
              <a:rPr lang="es"/>
              <a:t> este representa la proporción de una parte con respecto a un total que se considera de dividir el total en cien.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985EC"/>
                </a:solidFill>
              </a:rPr>
              <a:t>viewport width (vw)</a:t>
            </a:r>
            <a:r>
              <a:rPr lang="es"/>
              <a:t>, el </a:t>
            </a:r>
            <a:r>
              <a:rPr b="1" lang="es"/>
              <a:t>viewport </a:t>
            </a:r>
            <a:r>
              <a:rPr lang="es"/>
              <a:t>es el </a:t>
            </a:r>
            <a:r>
              <a:rPr lang="es"/>
              <a:t>área</a:t>
            </a:r>
            <a:r>
              <a:rPr lang="es"/>
              <a:t> de la pantalla que estamos viendo, entendiendo que en ese caso que con </a:t>
            </a:r>
            <a:r>
              <a:rPr b="1" lang="es"/>
              <a:t>width </a:t>
            </a:r>
            <a:r>
              <a:rPr lang="es"/>
              <a:t>nos referimos al </a:t>
            </a:r>
            <a:r>
              <a:rPr b="1" lang="es"/>
              <a:t>ancho del monitor</a:t>
            </a:r>
            <a:r>
              <a:rPr lang="es"/>
              <a:t>,</a:t>
            </a:r>
            <a:r>
              <a:rPr b="1" lang="es"/>
              <a:t> restando el scroll sí es que lo hay</a:t>
            </a:r>
            <a:r>
              <a:rPr lang="es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1155CC"/>
                </a:solidFill>
              </a:rPr>
              <a:t>1vw</a:t>
            </a:r>
            <a:r>
              <a:rPr lang="es">
                <a:solidFill>
                  <a:srgbClr val="1155CC"/>
                </a:solidFill>
              </a:rPr>
              <a:t> representa el ancho de la pantalla </a:t>
            </a:r>
            <a:r>
              <a:rPr b="1" lang="es">
                <a:solidFill>
                  <a:srgbClr val="1155CC"/>
                </a:solidFill>
              </a:rPr>
              <a:t>dividido </a:t>
            </a:r>
            <a:r>
              <a:rPr lang="es">
                <a:solidFill>
                  <a:srgbClr val="1155CC"/>
                </a:solidFill>
              </a:rPr>
              <a:t>por </a:t>
            </a:r>
            <a:r>
              <a:rPr b="1" lang="es">
                <a:solidFill>
                  <a:srgbClr val="1155CC"/>
                </a:solidFill>
              </a:rPr>
              <a:t>100</a:t>
            </a:r>
            <a:r>
              <a:rPr lang="es">
                <a:solidFill>
                  <a:srgbClr val="1155CC"/>
                </a:solidFill>
              </a:rPr>
              <a:t>.</a:t>
            </a:r>
            <a:endParaRPr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985EC"/>
                </a:solidFill>
              </a:rPr>
              <a:t>viewport height (vh)</a:t>
            </a:r>
            <a:r>
              <a:rPr lang="es"/>
              <a:t>, igual al caso anterior, pero con </a:t>
            </a:r>
            <a:r>
              <a:rPr b="1" lang="es"/>
              <a:t>height </a:t>
            </a:r>
            <a:r>
              <a:rPr lang="es"/>
              <a:t>nos referimos al </a:t>
            </a:r>
            <a:r>
              <a:rPr b="1" lang="es"/>
              <a:t>alto de la viewport</a:t>
            </a:r>
            <a:r>
              <a:rPr lang="es"/>
              <a:t>, restando el </a:t>
            </a:r>
            <a:r>
              <a:rPr b="1" lang="es"/>
              <a:t>alto de la barra del url</a:t>
            </a:r>
            <a:r>
              <a:rPr lang="es"/>
              <a:t>, </a:t>
            </a:r>
            <a:r>
              <a:rPr b="1" lang="es"/>
              <a:t>los marcadores sí es que lo hay</a:t>
            </a:r>
            <a:r>
              <a:rPr lang="es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55CC"/>
                </a:solidFill>
              </a:rPr>
              <a:t>1vh representa el alto de la pantalla dividido por 100.</a:t>
            </a:r>
            <a:endParaRPr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viewport min (vmin)</a:t>
            </a:r>
            <a:r>
              <a:rPr lang="es"/>
              <a:t>, dado una </a:t>
            </a:r>
            <a:r>
              <a:rPr b="1" lang="es"/>
              <a:t>resolución X</a:t>
            </a:r>
            <a:r>
              <a:rPr lang="es"/>
              <a:t>, de </a:t>
            </a:r>
            <a:r>
              <a:rPr b="1" lang="es"/>
              <a:t>1024 x 768 por ejemplo</a:t>
            </a:r>
            <a:r>
              <a:rPr lang="es"/>
              <a:t>, sí definimos que es un elemento tendrá </a:t>
            </a:r>
            <a:r>
              <a:rPr b="1" lang="es"/>
              <a:t>un ancho de 1vmin</a:t>
            </a:r>
            <a:r>
              <a:rPr lang="es"/>
              <a:t>, su valor va ser la medida menor, </a:t>
            </a:r>
            <a:r>
              <a:rPr b="1" lang="es"/>
              <a:t>en este caso el alto de 768px</a:t>
            </a:r>
            <a:r>
              <a:rPr lang="es"/>
              <a:t>, dividido en 100 (7,68px).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viewport min (vmax)</a:t>
            </a:r>
            <a:r>
              <a:rPr lang="es"/>
              <a:t>, similar a la unidad anterior pero en este caso toma la </a:t>
            </a:r>
            <a:r>
              <a:rPr b="1" lang="es"/>
              <a:t>medida máxima como total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b37468245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b37468245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[Mostrar Código]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La diferencia entre </a:t>
            </a:r>
            <a:r>
              <a:rPr b="1" lang="es"/>
              <a:t>em </a:t>
            </a:r>
            <a:r>
              <a:rPr lang="es"/>
              <a:t>y </a:t>
            </a:r>
            <a:r>
              <a:rPr b="1" lang="es"/>
              <a:t>rem </a:t>
            </a:r>
            <a:r>
              <a:rPr lang="es"/>
              <a:t>está en el </a:t>
            </a:r>
            <a:r>
              <a:rPr b="1" lang="es"/>
              <a:t>origen del valor de referencia</a:t>
            </a:r>
            <a:r>
              <a:rPr lang="es"/>
              <a:t>, o sea, en la base que toma cada uno para hacer los cálculos para definir un valor.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En el caso de los </a:t>
            </a:r>
            <a:r>
              <a:rPr b="1" lang="es"/>
              <a:t>ems,</a:t>
            </a:r>
            <a:r>
              <a:rPr lang="es"/>
              <a:t> la </a:t>
            </a:r>
            <a:r>
              <a:rPr b="1" lang="es"/>
              <a:t>referencia base </a:t>
            </a:r>
            <a:r>
              <a:rPr lang="es"/>
              <a:t>es la </a:t>
            </a:r>
            <a:r>
              <a:rPr b="1" lang="es"/>
              <a:t>etiqueta que esté por encima</a:t>
            </a:r>
            <a:r>
              <a:rPr lang="es"/>
              <a:t>, </a:t>
            </a:r>
            <a:r>
              <a:rPr b="1" lang="es"/>
              <a:t>el padre que la contiene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El valor de referencia de </a:t>
            </a:r>
            <a:r>
              <a:rPr b="1" lang="es"/>
              <a:t>em </a:t>
            </a:r>
            <a:r>
              <a:rPr lang="es"/>
              <a:t>es posible </a:t>
            </a:r>
            <a:r>
              <a:rPr b="1" lang="es">
                <a:solidFill>
                  <a:srgbClr val="0985EC"/>
                </a:solidFill>
              </a:rPr>
              <a:t>redefinirlo </a:t>
            </a:r>
            <a:r>
              <a:rPr lang="es"/>
              <a:t>dentro del </a:t>
            </a:r>
            <a:r>
              <a:rPr b="1" lang="es"/>
              <a:t>árbol DOM</a:t>
            </a:r>
            <a:r>
              <a:rPr lang="es"/>
              <a:t>, en cada etiqueta que contiene la</a:t>
            </a:r>
            <a:r>
              <a:rPr b="1" lang="es"/>
              <a:t> etiqueta body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b="1" lang="es"/>
              <a:t>rem </a:t>
            </a:r>
            <a:r>
              <a:rPr lang="es"/>
              <a:t>utiliza como valor de referencia, </a:t>
            </a:r>
            <a:r>
              <a:rPr b="1" lang="es"/>
              <a:t>la propiedad </a:t>
            </a:r>
            <a:r>
              <a:rPr b="1" lang="es">
                <a:solidFill>
                  <a:srgbClr val="0985EC"/>
                </a:solidFill>
              </a:rPr>
              <a:t>font-size</a:t>
            </a:r>
            <a:r>
              <a:rPr b="1" lang="es"/>
              <a:t> de la etiqueta </a:t>
            </a:r>
            <a:r>
              <a:rPr b="1" lang="es">
                <a:solidFill>
                  <a:srgbClr val="0985EC"/>
                </a:solidFill>
              </a:rPr>
              <a:t>html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El </a:t>
            </a:r>
            <a:r>
              <a:rPr b="1" lang="es"/>
              <a:t>valor de referencia</a:t>
            </a:r>
            <a:r>
              <a:rPr lang="es"/>
              <a:t> solo puede ser </a:t>
            </a:r>
            <a:r>
              <a:rPr b="1" lang="es">
                <a:solidFill>
                  <a:srgbClr val="0985EC"/>
                </a:solidFill>
              </a:rPr>
              <a:t>redefinido </a:t>
            </a:r>
            <a:r>
              <a:rPr lang="es"/>
              <a:t>solo desde la </a:t>
            </a:r>
            <a:r>
              <a:rPr b="1" lang="es"/>
              <a:t>etiqueta </a:t>
            </a:r>
            <a:r>
              <a:rPr b="1" lang="es">
                <a:solidFill>
                  <a:srgbClr val="0985EC"/>
                </a:solidFill>
              </a:rPr>
              <a:t>html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Para que quede claro </a:t>
            </a:r>
            <a:r>
              <a:rPr b="1" lang="es">
                <a:solidFill>
                  <a:srgbClr val="0985EC"/>
                </a:solidFill>
              </a:rPr>
              <a:t>SIEMPRE </a:t>
            </a:r>
            <a:r>
              <a:rPr lang="es"/>
              <a:t>el valor de referencia </a:t>
            </a:r>
            <a:r>
              <a:rPr lang="es"/>
              <a:t>va a ser</a:t>
            </a:r>
            <a:r>
              <a:rPr lang="es"/>
              <a:t> la </a:t>
            </a:r>
            <a:r>
              <a:rPr b="1" lang="es"/>
              <a:t>etiqueta </a:t>
            </a:r>
            <a:r>
              <a:rPr b="1" lang="es">
                <a:solidFill>
                  <a:srgbClr val="0985EC"/>
                </a:solidFill>
              </a:rPr>
              <a:t>html</a:t>
            </a:r>
            <a:r>
              <a:rPr lang="es"/>
              <a:t>,</a:t>
            </a:r>
            <a:r>
              <a:rPr b="1" lang="es"/>
              <a:t> no hay forma de </a:t>
            </a:r>
            <a:r>
              <a:rPr b="1" lang="es"/>
              <a:t>redefinirlo</a:t>
            </a:r>
            <a:r>
              <a:rPr b="1" lang="es"/>
              <a:t> a diferencia de </a:t>
            </a:r>
            <a:r>
              <a:rPr b="1" lang="es">
                <a:solidFill>
                  <a:srgbClr val="0985EC"/>
                </a:solidFill>
              </a:rPr>
              <a:t>ems </a:t>
            </a:r>
            <a:r>
              <a:rPr b="1" lang="es"/>
              <a:t>desde el árbol DOM interior al HTML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d83345e9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d83345e9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Estás medidas toman de referencia 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viewport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el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área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donde el monitor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renderiza el documento HTML. 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Un caso común donde podemos usar estas medida es cuando queremos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que una imagen ocupe el alto del monitor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que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sería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lo mismo decir 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alto del viewport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[Mostrar Código]</a:t>
            </a:r>
            <a:endParaRPr b="1"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dd83345e9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dd83345e9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Minimum viewport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toma como </a:t>
            </a:r>
            <a:r>
              <a:rPr b="1" lang="es" sz="1050">
                <a:solidFill>
                  <a:srgbClr val="0985EC"/>
                </a:solidFill>
                <a:latin typeface="Roboto"/>
                <a:ea typeface="Roboto"/>
                <a:cs typeface="Roboto"/>
                <a:sym typeface="Roboto"/>
              </a:rPr>
              <a:t>referencia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la medida menor del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viewport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del dispositivo.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Sí la medida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menor es horizontal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por ejemplo una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tablet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el </a:t>
            </a:r>
            <a:r>
              <a:rPr b="1" lang="es" sz="1050">
                <a:solidFill>
                  <a:srgbClr val="0985EC"/>
                </a:solidFill>
                <a:latin typeface="Roboto"/>
                <a:ea typeface="Roboto"/>
                <a:cs typeface="Roboto"/>
                <a:sym typeface="Roboto"/>
              </a:rPr>
              <a:t>100vmin (equivale al 100%)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será todo 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ancho de la pantalla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de la tablet.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Sí es un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monitor de pc de escritorio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panorámico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la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medida menor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se encuentra en el lado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vertical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d83345e9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dd83345e9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Maximum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viewport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toma como referencia la medida mayor del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viewport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del dispositivo, 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Sí la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medida mayor es horizontal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por ejemplo un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monitor de pc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el </a:t>
            </a:r>
            <a:r>
              <a:rPr b="1" lang="es" sz="1050">
                <a:solidFill>
                  <a:srgbClr val="0985EC"/>
                </a:solidFill>
                <a:latin typeface="Roboto"/>
                <a:ea typeface="Roboto"/>
                <a:cs typeface="Roboto"/>
                <a:sym typeface="Roboto"/>
              </a:rPr>
              <a:t>100vmax (equivale al 100%)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será el ancho de la pantalla del monitor.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Sí es una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tablet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medida mayor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se encuentra en el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lado vertical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[Mostrar Código]</a:t>
            </a:r>
            <a:endParaRPr b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d5bf3271d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dd5bf3271d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dd83345e9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dd83345e9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Voy hablar un poco del taller: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No es un taller de </a:t>
            </a:r>
            <a:r>
              <a:rPr b="1" lang="es"/>
              <a:t>HTML/CSS básico</a:t>
            </a:r>
            <a:r>
              <a:rPr lang="es"/>
              <a:t>, no voy a hablar de las propiedades </a:t>
            </a:r>
            <a:r>
              <a:rPr b="1" lang="es"/>
              <a:t>básicas de CSS</a:t>
            </a:r>
            <a:r>
              <a:rPr lang="es"/>
              <a:t> como el color, la </a:t>
            </a:r>
            <a:r>
              <a:rPr lang="es"/>
              <a:t>tipografía</a:t>
            </a:r>
            <a:r>
              <a:rPr lang="es"/>
              <a:t>. </a:t>
            </a:r>
            <a:r>
              <a:rPr lang="es"/>
              <a:t>Mi </a:t>
            </a:r>
            <a:r>
              <a:rPr b="1" lang="es"/>
              <a:t>objetivo</a:t>
            </a:r>
            <a:r>
              <a:rPr lang="es"/>
              <a:t> para este taller</a:t>
            </a:r>
            <a:r>
              <a:rPr b="1" lang="es"/>
              <a:t> </a:t>
            </a:r>
            <a:r>
              <a:rPr lang="es"/>
              <a:t>es que al salir de </a:t>
            </a:r>
            <a:r>
              <a:rPr lang="es"/>
              <a:t>acá</a:t>
            </a:r>
            <a:r>
              <a:rPr lang="es"/>
              <a:t>, cuando tenga enfrente la tarea de maquetar un documento HTML.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Tengan un</a:t>
            </a:r>
            <a:r>
              <a:rPr b="1" lang="es"/>
              <a:t> conocimiento de HTML/CSS moderno</a:t>
            </a:r>
            <a:r>
              <a:rPr lang="es"/>
              <a:t>, </a:t>
            </a:r>
            <a:r>
              <a:rPr b="1" lang="es"/>
              <a:t>avanzado </a:t>
            </a:r>
            <a:r>
              <a:rPr lang="es"/>
              <a:t>y un </a:t>
            </a:r>
            <a:r>
              <a:rPr b="1" lang="es"/>
              <a:t>conjunto de </a:t>
            </a:r>
            <a:r>
              <a:rPr b="1" lang="es"/>
              <a:t>técnicas</a:t>
            </a:r>
            <a:r>
              <a:rPr b="1" lang="es"/>
              <a:t> de bolsillo</a:t>
            </a:r>
            <a:r>
              <a:rPr lang="es"/>
              <a:t> para </a:t>
            </a:r>
            <a:r>
              <a:rPr lang="es"/>
              <a:t>enfrentarla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Para eso voy a </a:t>
            </a:r>
            <a:r>
              <a:rPr lang="es"/>
              <a:t>enfocarme especialmente</a:t>
            </a:r>
            <a:r>
              <a:rPr lang="es"/>
              <a:t> en todo lo </a:t>
            </a:r>
            <a:r>
              <a:rPr lang="es"/>
              <a:t>relacionado con la estructuración</a:t>
            </a:r>
            <a:r>
              <a:rPr lang="es"/>
              <a:t> en </a:t>
            </a:r>
            <a:r>
              <a:rPr b="1" lang="es"/>
              <a:t>columnas</a:t>
            </a:r>
            <a:r>
              <a:rPr lang="es"/>
              <a:t>, </a:t>
            </a:r>
            <a:r>
              <a:rPr b="1" lang="es"/>
              <a:t>formularios</a:t>
            </a:r>
            <a:r>
              <a:rPr lang="es"/>
              <a:t>,</a:t>
            </a:r>
            <a:r>
              <a:rPr b="1" lang="es"/>
              <a:t> web responsive design</a:t>
            </a:r>
            <a:r>
              <a:rPr lang="es"/>
              <a:t>, </a:t>
            </a:r>
            <a:r>
              <a:rPr b="1" lang="es"/>
              <a:t>propiedades CSS</a:t>
            </a:r>
            <a:r>
              <a:rPr lang="es"/>
              <a:t> poco conocidas, y algunas </a:t>
            </a:r>
            <a:r>
              <a:rPr b="1" lang="es"/>
              <a:t>estructuras complejas</a:t>
            </a:r>
            <a:r>
              <a:rPr lang="es"/>
              <a:t> de </a:t>
            </a:r>
            <a:r>
              <a:rPr b="1" lang="es"/>
              <a:t>HTML </a:t>
            </a:r>
            <a:r>
              <a:rPr lang="es"/>
              <a:t>y </a:t>
            </a:r>
            <a:r>
              <a:rPr b="1" lang="es"/>
              <a:t>CSS</a:t>
            </a:r>
            <a:r>
              <a:rPr lang="es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El taller está </a:t>
            </a:r>
            <a:r>
              <a:rPr lang="es"/>
              <a:t>dividido</a:t>
            </a:r>
            <a:r>
              <a:rPr lang="es"/>
              <a:t> en </a:t>
            </a:r>
            <a:r>
              <a:rPr b="1" lang="es"/>
              <a:t>módulos</a:t>
            </a:r>
            <a:r>
              <a:rPr lang="es"/>
              <a:t>, </a:t>
            </a:r>
            <a:r>
              <a:rPr b="1" lang="es"/>
              <a:t>8 en tota</a:t>
            </a:r>
            <a:r>
              <a:rPr lang="es"/>
              <a:t>l en 5 o 6 </a:t>
            </a:r>
            <a:r>
              <a:rPr lang="es"/>
              <a:t>días</a:t>
            </a:r>
            <a:r>
              <a:rPr lang="es"/>
              <a:t>. Hoy vamos a ver los primeros 2.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Describir los Módulos: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d83345e9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d83345e9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El taller tiene</a:t>
            </a:r>
            <a:r>
              <a:rPr b="1" lang="es">
                <a:solidFill>
                  <a:schemeClr val="dk1"/>
                </a:solidFill>
              </a:rPr>
              <a:t> 2 </a:t>
            </a:r>
            <a:r>
              <a:rPr b="1" lang="es">
                <a:solidFill>
                  <a:schemeClr val="dk1"/>
                </a:solidFill>
              </a:rPr>
              <a:t>recursos importantes</a:t>
            </a:r>
            <a:r>
              <a:rPr lang="es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Uno son las </a:t>
            </a:r>
            <a:r>
              <a:rPr b="1" lang="es">
                <a:solidFill>
                  <a:schemeClr val="dk1"/>
                </a:solidFill>
              </a:rPr>
              <a:t>presentaciones</a:t>
            </a:r>
            <a:r>
              <a:rPr lang="es">
                <a:solidFill>
                  <a:schemeClr val="dk1"/>
                </a:solidFill>
              </a:rPr>
              <a:t>, como la que estamos viendo ahora, los archivos </a:t>
            </a:r>
            <a:r>
              <a:rPr b="1" lang="es">
                <a:solidFill>
                  <a:schemeClr val="dk1"/>
                </a:solidFill>
              </a:rPr>
              <a:t>PowerPoint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Y por otro lado un repositorio en </a:t>
            </a:r>
            <a:r>
              <a:rPr b="1" lang="es">
                <a:solidFill>
                  <a:schemeClr val="dk1"/>
                </a:solidFill>
              </a:rPr>
              <a:t>GitHub </a:t>
            </a:r>
            <a:r>
              <a:rPr lang="es">
                <a:solidFill>
                  <a:schemeClr val="dk1"/>
                </a:solidFill>
              </a:rPr>
              <a:t>que contiene ejemplos de código </a:t>
            </a:r>
            <a:r>
              <a:rPr b="1" lang="es">
                <a:solidFill>
                  <a:schemeClr val="dk1"/>
                </a:solidFill>
              </a:rPr>
              <a:t>HTML,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dk1"/>
                </a:solidFill>
              </a:rPr>
              <a:t>CSS </a:t>
            </a:r>
            <a:r>
              <a:rPr lang="es">
                <a:solidFill>
                  <a:schemeClr val="dk1"/>
                </a:solidFill>
              </a:rPr>
              <a:t>y un mínimo de </a:t>
            </a:r>
            <a:r>
              <a:rPr b="1" lang="es">
                <a:solidFill>
                  <a:schemeClr val="dk1"/>
                </a:solidFill>
              </a:rPr>
              <a:t>Javascript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medida que vaya avanzando con el taller voy a ir subiendo divido por </a:t>
            </a:r>
            <a:r>
              <a:rPr b="1" lang="es"/>
              <a:t>rama de git</a:t>
            </a:r>
            <a:r>
              <a:rPr lang="es"/>
              <a:t> cada </a:t>
            </a:r>
            <a:r>
              <a:rPr b="1" lang="es"/>
              <a:t>módulo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d5bf3271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dd5bf3271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En </a:t>
            </a:r>
            <a:r>
              <a:rPr b="1" lang="es">
                <a:solidFill>
                  <a:schemeClr val="dk1"/>
                </a:solidFill>
              </a:rPr>
              <a:t>relación al repositorio</a:t>
            </a:r>
            <a:r>
              <a:rPr lang="e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C</a:t>
            </a:r>
            <a:r>
              <a:rPr lang="es">
                <a:solidFill>
                  <a:schemeClr val="dk1"/>
                </a:solidFill>
              </a:rPr>
              <a:t>uando ingresen a la raíz de la</a:t>
            </a:r>
            <a:r>
              <a:rPr b="1" lang="es">
                <a:solidFill>
                  <a:schemeClr val="dk1"/>
                </a:solidFill>
              </a:rPr>
              <a:t> carpeta del repo</a:t>
            </a:r>
            <a:r>
              <a:rPr lang="es">
                <a:solidFill>
                  <a:schemeClr val="dk1"/>
                </a:solidFill>
              </a:rPr>
              <a:t> pueden abrir en el navegador </a:t>
            </a:r>
            <a:r>
              <a:rPr b="1" lang="es">
                <a:solidFill>
                  <a:schemeClr val="dk1"/>
                </a:solidFill>
              </a:rPr>
              <a:t>el archivo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dk1"/>
                </a:solidFill>
              </a:rPr>
              <a:t>index.html</a:t>
            </a:r>
            <a:r>
              <a:rPr lang="es">
                <a:solidFill>
                  <a:schemeClr val="dk1"/>
                </a:solidFill>
              </a:rPr>
              <a:t>,</a:t>
            </a:r>
            <a:r>
              <a:rPr b="1" lang="es">
                <a:solidFill>
                  <a:schemeClr val="dk1"/>
                </a:solidFill>
              </a:rPr>
              <a:t> </a:t>
            </a:r>
            <a:r>
              <a:rPr lang="es">
                <a:solidFill>
                  <a:schemeClr val="dk1"/>
                </a:solidFill>
              </a:rPr>
              <a:t>se van encontrar con el </a:t>
            </a:r>
            <a:r>
              <a:rPr b="1" lang="es">
                <a:solidFill>
                  <a:schemeClr val="dk1"/>
                </a:solidFill>
              </a:rPr>
              <a:t>índice del Taller,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donde en medida que vaya subiendo las </a:t>
            </a:r>
            <a:r>
              <a:rPr b="1" lang="es">
                <a:solidFill>
                  <a:schemeClr val="dk1"/>
                </a:solidFill>
              </a:rPr>
              <a:t>ramas </a:t>
            </a:r>
            <a:r>
              <a:rPr lang="es">
                <a:solidFill>
                  <a:schemeClr val="dk1"/>
                </a:solidFill>
              </a:rPr>
              <a:t>van a poder </a:t>
            </a:r>
            <a:r>
              <a:rPr b="1" lang="es">
                <a:solidFill>
                  <a:schemeClr val="dk1"/>
                </a:solidFill>
              </a:rPr>
              <a:t>navegar </a:t>
            </a:r>
            <a:r>
              <a:rPr lang="es">
                <a:solidFill>
                  <a:schemeClr val="dk1"/>
                </a:solidFill>
              </a:rPr>
              <a:t>por los diferentes </a:t>
            </a:r>
            <a:r>
              <a:rPr b="1" lang="es">
                <a:solidFill>
                  <a:schemeClr val="dk1"/>
                </a:solidFill>
              </a:rPr>
              <a:t>módulos</a:t>
            </a:r>
            <a:r>
              <a:rPr lang="es">
                <a:solidFill>
                  <a:schemeClr val="dk1"/>
                </a:solidFill>
              </a:rPr>
              <a:t>. Cada </a:t>
            </a:r>
            <a:r>
              <a:rPr b="1" lang="es">
                <a:solidFill>
                  <a:schemeClr val="dk1"/>
                </a:solidFill>
              </a:rPr>
              <a:t>módulo </a:t>
            </a:r>
            <a:r>
              <a:rPr lang="es">
                <a:solidFill>
                  <a:schemeClr val="dk1"/>
                </a:solidFill>
              </a:rPr>
              <a:t>tiene una lista de </a:t>
            </a:r>
            <a:r>
              <a:rPr b="1" lang="es">
                <a:solidFill>
                  <a:schemeClr val="dk1"/>
                </a:solidFill>
              </a:rPr>
              <a:t>artículos</a:t>
            </a:r>
            <a:r>
              <a:rPr lang="es">
                <a:solidFill>
                  <a:schemeClr val="dk1"/>
                </a:solidFill>
              </a:rPr>
              <a:t>, y cada </a:t>
            </a:r>
            <a:r>
              <a:rPr b="1" lang="es">
                <a:solidFill>
                  <a:schemeClr val="dk1"/>
                </a:solidFill>
              </a:rPr>
              <a:t>artículo </a:t>
            </a:r>
            <a:r>
              <a:rPr lang="es">
                <a:solidFill>
                  <a:schemeClr val="dk1"/>
                </a:solidFill>
              </a:rPr>
              <a:t>una lista de </a:t>
            </a:r>
            <a:r>
              <a:rPr b="1" lang="es">
                <a:solidFill>
                  <a:schemeClr val="dk1"/>
                </a:solidFill>
              </a:rPr>
              <a:t>secciones </a:t>
            </a:r>
            <a:r>
              <a:rPr lang="es">
                <a:solidFill>
                  <a:schemeClr val="dk1"/>
                </a:solidFill>
              </a:rPr>
              <a:t>que desarrolla algún aspecto.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2-</a:t>
            </a:r>
            <a:r>
              <a:rPr lang="es">
                <a:solidFill>
                  <a:schemeClr val="dk1"/>
                </a:solidFill>
              </a:rPr>
              <a:t> En esas </a:t>
            </a:r>
            <a:r>
              <a:rPr b="1" lang="es">
                <a:solidFill>
                  <a:schemeClr val="dk1"/>
                </a:solidFill>
              </a:rPr>
              <a:t>secciones </a:t>
            </a:r>
            <a:r>
              <a:rPr lang="es">
                <a:solidFill>
                  <a:schemeClr val="dk1"/>
                </a:solidFill>
              </a:rPr>
              <a:t>van a encontrarse con  un </a:t>
            </a:r>
            <a:r>
              <a:rPr b="1" lang="es">
                <a:solidFill>
                  <a:schemeClr val="dk1"/>
                </a:solidFill>
              </a:rPr>
              <a:t>hipervínculo </a:t>
            </a:r>
            <a:r>
              <a:rPr lang="es">
                <a:solidFill>
                  <a:schemeClr val="dk1"/>
                </a:solidFill>
              </a:rPr>
              <a:t>con el nombre de la </a:t>
            </a:r>
            <a:r>
              <a:rPr b="1" lang="es">
                <a:solidFill>
                  <a:schemeClr val="dk1"/>
                </a:solidFill>
              </a:rPr>
              <a:t>sección</a:t>
            </a:r>
            <a:r>
              <a:rPr lang="es">
                <a:solidFill>
                  <a:schemeClr val="dk1"/>
                </a:solidFill>
              </a:rPr>
              <a:t> vinculado a un </a:t>
            </a:r>
            <a:r>
              <a:rPr b="1" lang="es">
                <a:solidFill>
                  <a:schemeClr val="dk1"/>
                </a:solidFill>
              </a:rPr>
              <a:t>archivo HTML</a:t>
            </a:r>
            <a:r>
              <a:rPr lang="es">
                <a:solidFill>
                  <a:schemeClr val="dk1"/>
                </a:solidFill>
              </a:rPr>
              <a:t>. La </a:t>
            </a:r>
            <a:r>
              <a:rPr b="1" lang="es">
                <a:solidFill>
                  <a:schemeClr val="dk1"/>
                </a:solidFill>
              </a:rPr>
              <a:t>nomenclatura </a:t>
            </a:r>
            <a:r>
              <a:rPr lang="es">
                <a:solidFill>
                  <a:schemeClr val="dk1"/>
                </a:solidFill>
              </a:rPr>
              <a:t>para cada archivo HTML es </a:t>
            </a:r>
            <a:r>
              <a:rPr b="1" lang="es">
                <a:solidFill>
                  <a:schemeClr val="dk1"/>
                </a:solidFill>
              </a:rPr>
              <a:t>“page_”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b="1" lang="es">
                <a:solidFill>
                  <a:schemeClr val="dk1"/>
                </a:solidFill>
              </a:rPr>
              <a:t>guión bajo</a:t>
            </a:r>
            <a:r>
              <a:rPr lang="es">
                <a:solidFill>
                  <a:schemeClr val="dk1"/>
                </a:solidFill>
              </a:rPr>
              <a:t> y el </a:t>
            </a:r>
            <a:r>
              <a:rPr b="1" lang="es">
                <a:solidFill>
                  <a:schemeClr val="dk1"/>
                </a:solidFill>
              </a:rPr>
              <a:t>número de la sección</a:t>
            </a:r>
            <a:r>
              <a:rPr lang="e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3-</a:t>
            </a:r>
            <a:r>
              <a:rPr lang="es">
                <a:solidFill>
                  <a:schemeClr val="dk1"/>
                </a:solidFill>
              </a:rPr>
              <a:t> Por último, para que no sea necesario navegar de un </a:t>
            </a:r>
            <a:r>
              <a:rPr b="1" lang="es">
                <a:solidFill>
                  <a:schemeClr val="dk1"/>
                </a:solidFill>
              </a:rPr>
              <a:t>documento HTML</a:t>
            </a:r>
            <a:r>
              <a:rPr lang="es">
                <a:solidFill>
                  <a:schemeClr val="dk1"/>
                </a:solidFill>
              </a:rPr>
              <a:t> a otro para ver los </a:t>
            </a:r>
            <a:r>
              <a:rPr b="1" lang="es">
                <a:solidFill>
                  <a:schemeClr val="dk1"/>
                </a:solidFill>
              </a:rPr>
              <a:t>ejemplos de código</a:t>
            </a:r>
            <a:r>
              <a:rPr lang="es">
                <a:solidFill>
                  <a:schemeClr val="dk1"/>
                </a:solidFill>
              </a:rPr>
              <a:t> de cada </a:t>
            </a:r>
            <a:r>
              <a:rPr b="1" lang="es">
                <a:solidFill>
                  <a:schemeClr val="dk1"/>
                </a:solidFill>
              </a:rPr>
              <a:t>sección</a:t>
            </a:r>
            <a:r>
              <a:rPr lang="es">
                <a:solidFill>
                  <a:schemeClr val="dk1"/>
                </a:solidFill>
              </a:rPr>
              <a:t>, incluí </a:t>
            </a:r>
            <a:r>
              <a:rPr b="1" lang="es">
                <a:solidFill>
                  <a:schemeClr val="dk1"/>
                </a:solidFill>
              </a:rPr>
              <a:t>Codepen embebido</a:t>
            </a:r>
            <a:r>
              <a:rPr lang="es">
                <a:solidFill>
                  <a:schemeClr val="dk1"/>
                </a:solidFill>
              </a:rPr>
              <a:t> en</a:t>
            </a:r>
            <a:r>
              <a:rPr b="1" lang="es">
                <a:solidFill>
                  <a:schemeClr val="dk1"/>
                </a:solidFill>
              </a:rPr>
              <a:t> cada sección</a:t>
            </a:r>
            <a:r>
              <a:rPr lang="es">
                <a:solidFill>
                  <a:schemeClr val="dk1"/>
                </a:solidFill>
              </a:rPr>
              <a:t> de cada </a:t>
            </a:r>
            <a:r>
              <a:rPr b="1" lang="es">
                <a:solidFill>
                  <a:schemeClr val="dk1"/>
                </a:solidFill>
              </a:rPr>
              <a:t>artículo</a:t>
            </a:r>
            <a:r>
              <a:rPr lang="es">
                <a:solidFill>
                  <a:schemeClr val="dk1"/>
                </a:solidFill>
              </a:rPr>
              <a:t>. O sea, cada </a:t>
            </a:r>
            <a:r>
              <a:rPr b="1" lang="es">
                <a:solidFill>
                  <a:schemeClr val="dk1"/>
                </a:solidFill>
              </a:rPr>
              <a:t>sección </a:t>
            </a:r>
            <a:r>
              <a:rPr lang="es">
                <a:solidFill>
                  <a:schemeClr val="dk1"/>
                </a:solidFill>
              </a:rPr>
              <a:t>tiene un </a:t>
            </a:r>
            <a:r>
              <a:rPr b="1" lang="es">
                <a:solidFill>
                  <a:schemeClr val="dk1"/>
                </a:solidFill>
              </a:rPr>
              <a:t>Codepen </a:t>
            </a:r>
            <a:r>
              <a:rPr lang="es">
                <a:solidFill>
                  <a:schemeClr val="dk1"/>
                </a:solidFill>
              </a:rPr>
              <a:t>asociado.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985EC"/>
                </a:solidFill>
              </a:rPr>
              <a:t>4-</a:t>
            </a:r>
            <a:r>
              <a:rPr lang="es">
                <a:solidFill>
                  <a:schemeClr val="dk1"/>
                </a:solidFill>
              </a:rPr>
              <a:t> En algunos momentos, para mostrar código, me voy a mover entre la </a:t>
            </a:r>
            <a:r>
              <a:rPr b="1" lang="es">
                <a:solidFill>
                  <a:schemeClr val="dk1"/>
                </a:solidFill>
              </a:rPr>
              <a:t>presentación </a:t>
            </a:r>
            <a:r>
              <a:rPr lang="es">
                <a:solidFill>
                  <a:schemeClr val="dk1"/>
                </a:solidFill>
              </a:rPr>
              <a:t>al </a:t>
            </a:r>
            <a:r>
              <a:rPr b="1" lang="es">
                <a:solidFill>
                  <a:schemeClr val="dk1"/>
                </a:solidFill>
              </a:rPr>
              <a:t>repositorio que mencione</a:t>
            </a:r>
            <a:r>
              <a:rPr lang="es">
                <a:solidFill>
                  <a:schemeClr val="dk1"/>
                </a:solidFill>
              </a:rPr>
              <a:t>, a veces a los</a:t>
            </a:r>
            <a:r>
              <a:rPr b="1" lang="es">
                <a:solidFill>
                  <a:schemeClr val="dk1"/>
                </a:solidFill>
              </a:rPr>
              <a:t> archivos HTML</a:t>
            </a:r>
            <a:r>
              <a:rPr lang="es">
                <a:solidFill>
                  <a:schemeClr val="dk1"/>
                </a:solidFill>
              </a:rPr>
              <a:t> y otra directamente desde el </a:t>
            </a:r>
            <a:r>
              <a:rPr b="1" lang="es">
                <a:solidFill>
                  <a:schemeClr val="dk1"/>
                </a:solidFill>
              </a:rPr>
              <a:t>Codepen</a:t>
            </a:r>
            <a:r>
              <a:rPr lang="e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9e50da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f9e50da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1-</a:t>
            </a:r>
            <a:r>
              <a:rPr lang="es"/>
              <a:t> En la </a:t>
            </a:r>
            <a:r>
              <a:rPr lang="es"/>
              <a:t>introducción</a:t>
            </a:r>
            <a:r>
              <a:rPr lang="es"/>
              <a:t> vamos a comenzar con algunos temas base a los que voy hacer referencia a lo largo del taller.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2-</a:t>
            </a:r>
            <a:r>
              <a:rPr lang="es"/>
              <a:t> Son algunos conceptos sencillos que algunos conocen, no los quiero aburrir, puede que lo hayan olvidado, y quiero que todo estemos en la misma </a:t>
            </a:r>
            <a:r>
              <a:rPr lang="es"/>
              <a:t>sintonía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Las </a:t>
            </a:r>
            <a:r>
              <a:rPr b="1" lang="es"/>
              <a:t>Herramientas de Desarrollo</a:t>
            </a:r>
            <a:r>
              <a:rPr lang="es"/>
              <a:t> son una ayuda fundamental para maquetar: para hacer pruebas, ajustes.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El</a:t>
            </a:r>
            <a:r>
              <a:rPr b="1" lang="es"/>
              <a:t> Modelo de Cajas</a:t>
            </a:r>
            <a:r>
              <a:rPr lang="es"/>
              <a:t>, es un concepto importante para entender </a:t>
            </a:r>
            <a:r>
              <a:rPr lang="es"/>
              <a:t>cómo</a:t>
            </a:r>
            <a:r>
              <a:rPr lang="es"/>
              <a:t> funciona el </a:t>
            </a:r>
            <a:r>
              <a:rPr b="1" lang="es"/>
              <a:t>flujo normal de un documento HTML</a:t>
            </a:r>
            <a:r>
              <a:rPr lang="es"/>
              <a:t> y la </a:t>
            </a:r>
            <a:r>
              <a:rPr b="1" lang="es"/>
              <a:t>propiedad Display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Las </a:t>
            </a:r>
            <a:r>
              <a:rPr b="1" lang="es"/>
              <a:t>propiedades shorthand </a:t>
            </a:r>
            <a:r>
              <a:rPr lang="es"/>
              <a:t>se usan mucho y parece bueno que sepamos las posibles combinaciones.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985EC"/>
              </a:buClr>
              <a:buSzPts val="1100"/>
              <a:buAutoNum type="arabicPeriod"/>
            </a:pPr>
            <a:r>
              <a:rPr lang="es"/>
              <a:t>Por </a:t>
            </a:r>
            <a:r>
              <a:rPr lang="es"/>
              <a:t>último</a:t>
            </a:r>
            <a:r>
              <a:rPr lang="es"/>
              <a:t>, las </a:t>
            </a:r>
            <a:r>
              <a:rPr b="1" lang="es"/>
              <a:t>unidades de medida </a:t>
            </a:r>
            <a:r>
              <a:rPr lang="es"/>
              <a:t>son muy importantes para el </a:t>
            </a:r>
            <a:r>
              <a:rPr b="1" lang="es"/>
              <a:t>Web Resposive Design y la estructuración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d5bf3271d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d5bf3271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Pero primero es importante tener fresco como esta conformada una </a:t>
            </a:r>
            <a:r>
              <a:rPr b="1" lang="es"/>
              <a:t>regla CSS</a:t>
            </a:r>
            <a:r>
              <a:rPr lang="es"/>
              <a:t> está compuesta por: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b="1" lang="es"/>
              <a:t>selector, </a:t>
            </a:r>
            <a:r>
              <a:rPr lang="es"/>
              <a:t>se encuentra antes de la llave de apertura</a:t>
            </a:r>
            <a:r>
              <a:rPr b="1" lang="es"/>
              <a:t>.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b="1" lang="es"/>
              <a:t>declaración</a:t>
            </a:r>
            <a:r>
              <a:rPr lang="es"/>
              <a:t>, que es la combinación de una </a:t>
            </a:r>
            <a:r>
              <a:rPr b="1" lang="es"/>
              <a:t>propiedad </a:t>
            </a:r>
            <a:r>
              <a:rPr lang="es"/>
              <a:t>y un </a:t>
            </a:r>
            <a:r>
              <a:rPr b="1" lang="es"/>
              <a:t>valor</a:t>
            </a:r>
            <a:r>
              <a:rPr lang="es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d83345e9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d83345e9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985EC"/>
                </a:solidFill>
              </a:rPr>
              <a:t>1-</a:t>
            </a:r>
            <a:r>
              <a:rPr lang="es"/>
              <a:t> </a:t>
            </a:r>
            <a:r>
              <a:rPr lang="es"/>
              <a:t>Las</a:t>
            </a:r>
            <a:r>
              <a:rPr b="1" lang="es"/>
              <a:t> Developer Tools </a:t>
            </a:r>
            <a:r>
              <a:rPr lang="es"/>
              <a:t>o </a:t>
            </a:r>
            <a:r>
              <a:rPr b="1" lang="es"/>
              <a:t>Herramientas de desarrollo</a:t>
            </a:r>
            <a:r>
              <a:rPr lang="es"/>
              <a:t> es una ventana que contiene una serie de herramientas que ayudan al programador a </a:t>
            </a:r>
            <a:r>
              <a:rPr b="1" lang="es"/>
              <a:t>depurar</a:t>
            </a:r>
            <a:r>
              <a:rPr lang="es"/>
              <a:t>, </a:t>
            </a:r>
            <a:r>
              <a:rPr b="1" lang="es"/>
              <a:t>verificar </a:t>
            </a:r>
            <a:r>
              <a:rPr lang="es"/>
              <a:t>el desarrollo del lado del </a:t>
            </a:r>
            <a:r>
              <a:rPr b="1" lang="es"/>
              <a:t>Frontend, el código cliente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2-</a:t>
            </a:r>
            <a:r>
              <a:rPr lang="es"/>
              <a:t> Para abrir esa ventana existen varios métodos, lo más utilizados: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b="1" lang="es"/>
              <a:t>1-</a:t>
            </a:r>
            <a:r>
              <a:rPr lang="es"/>
              <a:t> Presionar la tecla </a:t>
            </a:r>
            <a:r>
              <a:rPr b="1" lang="es"/>
              <a:t>F12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b="1" lang="es"/>
              <a:t>2-</a:t>
            </a:r>
            <a:r>
              <a:rPr lang="es"/>
              <a:t> Click derecho del mouse sobre el </a:t>
            </a:r>
            <a:r>
              <a:rPr b="1" lang="es"/>
              <a:t>sitio web</a:t>
            </a:r>
            <a:r>
              <a:rPr lang="es"/>
              <a:t>, y seleccionar la opción </a:t>
            </a:r>
            <a:r>
              <a:rPr b="1" lang="es"/>
              <a:t>inspeccionar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dd5bf3271d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dd5bf3271d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1-</a:t>
            </a:r>
            <a:r>
              <a:rPr lang="es"/>
              <a:t> La pestaña inicial es </a:t>
            </a:r>
            <a:r>
              <a:rPr b="1" lang="es"/>
              <a:t>Elements </a:t>
            </a:r>
            <a:r>
              <a:rPr lang="es"/>
              <a:t>o </a:t>
            </a:r>
            <a:r>
              <a:rPr b="1" lang="es"/>
              <a:t>Elementos</a:t>
            </a:r>
            <a:r>
              <a:rPr lang="es"/>
              <a:t>, </a:t>
            </a:r>
            <a:r>
              <a:rPr lang="es"/>
              <a:t>acá</a:t>
            </a:r>
            <a:r>
              <a:rPr lang="es"/>
              <a:t> nos vamos a encontrar con 2 </a:t>
            </a:r>
            <a:r>
              <a:rPr lang="es"/>
              <a:t>áreas</a:t>
            </a:r>
            <a:r>
              <a:rPr lang="es"/>
              <a:t> bien definidas: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2-</a:t>
            </a:r>
            <a:r>
              <a:rPr lang="es"/>
              <a:t> La izquierda muestra el código </a:t>
            </a:r>
            <a:r>
              <a:rPr b="1" lang="es"/>
              <a:t>HTML </a:t>
            </a:r>
            <a:r>
              <a:rPr lang="es">
                <a:solidFill>
                  <a:schemeClr val="dk1"/>
                </a:solidFill>
              </a:rPr>
              <a:t>del documento </a:t>
            </a:r>
            <a:r>
              <a:rPr lang="es"/>
              <a:t>renderizado en este momento en el navegador.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3-</a:t>
            </a:r>
            <a:r>
              <a:rPr lang="es"/>
              <a:t> El panel derecho contiene pestañas relacionadas a </a:t>
            </a:r>
            <a:r>
              <a:rPr b="1" lang="es"/>
              <a:t>CSS/Javascript</a:t>
            </a:r>
            <a:r>
              <a:rPr lang="es"/>
              <a:t>. Por defecto, aparece </a:t>
            </a:r>
            <a:r>
              <a:rPr b="1" lang="es"/>
              <a:t>Estilos</a:t>
            </a:r>
            <a:r>
              <a:rPr lang="es"/>
              <a:t>, que </a:t>
            </a:r>
            <a:r>
              <a:rPr lang="es"/>
              <a:t>vincula</a:t>
            </a:r>
            <a:r>
              <a:rPr lang="es"/>
              <a:t> al </a:t>
            </a:r>
            <a:r>
              <a:rPr b="1" lang="es"/>
              <a:t>elemento seleccionado</a:t>
            </a:r>
            <a:r>
              <a:rPr lang="es"/>
              <a:t> en el panel izquierdo y con su </a:t>
            </a:r>
            <a:r>
              <a:rPr b="1" lang="es"/>
              <a:t>reglas css aplicadas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4-</a:t>
            </a:r>
            <a:r>
              <a:rPr lang="es"/>
              <a:t> Siempre que estemos en la pestaña </a:t>
            </a:r>
            <a:r>
              <a:rPr b="1" lang="es"/>
              <a:t>Elementos </a:t>
            </a:r>
            <a:r>
              <a:rPr lang="es"/>
              <a:t>vamos a tener</a:t>
            </a:r>
            <a:r>
              <a:rPr lang="es"/>
              <a:t> un </a:t>
            </a:r>
            <a:r>
              <a:rPr b="1" lang="es"/>
              <a:t>elemento HTML seleccionado</a:t>
            </a:r>
            <a:r>
              <a:rPr lang="es"/>
              <a:t>. Si no llegamos a está pestaña </a:t>
            </a:r>
            <a:r>
              <a:rPr b="1" lang="es"/>
              <a:t>Inspeccionando </a:t>
            </a:r>
            <a:r>
              <a:rPr lang="es"/>
              <a:t>algún</a:t>
            </a:r>
            <a:r>
              <a:rPr lang="es"/>
              <a:t> </a:t>
            </a:r>
            <a:r>
              <a:rPr b="1" lang="es"/>
              <a:t>elemento HTM</a:t>
            </a:r>
            <a:r>
              <a:rPr lang="es"/>
              <a:t>L, </a:t>
            </a:r>
            <a:r>
              <a:rPr lang="es">
                <a:solidFill>
                  <a:schemeClr val="dk1"/>
                </a:solidFill>
              </a:rPr>
              <a:t>por defecto es el </a:t>
            </a:r>
            <a:r>
              <a:rPr b="1" lang="es">
                <a:solidFill>
                  <a:schemeClr val="dk1"/>
                </a:solidFill>
              </a:rPr>
              <a:t>body </a:t>
            </a:r>
            <a:r>
              <a:rPr lang="es">
                <a:solidFill>
                  <a:schemeClr val="dk1"/>
                </a:solidFill>
              </a:rPr>
              <a:t>el </a:t>
            </a:r>
            <a:r>
              <a:rPr b="1" lang="es">
                <a:solidFill>
                  <a:schemeClr val="dk1"/>
                </a:solidFill>
              </a:rPr>
              <a:t>elemento seleccionado</a:t>
            </a:r>
            <a:r>
              <a:rPr lang="es">
                <a:solidFill>
                  <a:schemeClr val="dk1"/>
                </a:solidFill>
              </a:rPr>
              <a:t>,</a:t>
            </a:r>
            <a:r>
              <a:rPr b="1" lang="es">
                <a:solidFill>
                  <a:schemeClr val="dk1"/>
                </a:solidFill>
              </a:rPr>
              <a:t> </a:t>
            </a:r>
            <a:r>
              <a:rPr lang="es">
                <a:solidFill>
                  <a:schemeClr val="dk1"/>
                </a:solidFill>
              </a:rPr>
              <a:t>apretando </a:t>
            </a:r>
            <a:r>
              <a:rPr b="1" lang="es">
                <a:solidFill>
                  <a:schemeClr val="dk1"/>
                </a:solidFill>
              </a:rPr>
              <a:t>F12</a:t>
            </a:r>
            <a:r>
              <a:rPr lang="es">
                <a:solidFill>
                  <a:schemeClr val="dk1"/>
                </a:solidFill>
              </a:rPr>
              <a:t> por ejemplo pasa esto.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985EC"/>
                </a:solidFill>
              </a:rPr>
              <a:t>¿Qué podemos hacer acá?</a:t>
            </a:r>
            <a:endParaRPr b="1">
              <a:solidFill>
                <a:srgbClr val="098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primero es </a:t>
            </a:r>
            <a:r>
              <a:rPr b="1" lang="es"/>
              <a:t>inspeccionar</a:t>
            </a:r>
            <a:r>
              <a:rPr lang="es"/>
              <a:t>, para eso presionamos el </a:t>
            </a:r>
            <a:r>
              <a:rPr b="1" i="1" lang="es"/>
              <a:t>botón que tiene el icono de una flecha parecida al puntero del mouse con un marco</a:t>
            </a:r>
            <a:r>
              <a:rPr lang="es"/>
              <a:t>, vemos cambiar el color a un azul, eso significa que el inspector está activo. En este momento podemos con el mouse posarnos sobre cualquier </a:t>
            </a:r>
            <a:r>
              <a:rPr b="1" lang="es"/>
              <a:t>elemento del documento renderizado</a:t>
            </a:r>
            <a:r>
              <a:rPr lang="es"/>
              <a:t> en el navegador y seleccionarlo en el panel izquierdo.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Otra forma de hacer esto es directamente desde el panel izquierdo, </a:t>
            </a:r>
            <a:r>
              <a:rPr b="1" lang="es"/>
              <a:t>scroleando</a:t>
            </a:r>
            <a:r>
              <a:rPr lang="es"/>
              <a:t>, </a:t>
            </a:r>
            <a:r>
              <a:rPr b="1" lang="es"/>
              <a:t>expandiendo las diferentes etiquetas con las flechas de arriba/abajo y para ingresar a los hijos de un nodo, con la derecha expandimos el nodo, con el izquierdo colapsamos o retrocedemos</a:t>
            </a:r>
            <a:r>
              <a:rPr lang="es"/>
              <a:t>, o con </a:t>
            </a:r>
            <a:r>
              <a:rPr b="1" lang="es">
                <a:solidFill>
                  <a:srgbClr val="0985EC"/>
                </a:solidFill>
              </a:rPr>
              <a:t>Ctrl + F </a:t>
            </a:r>
            <a:r>
              <a:rPr lang="es">
                <a:solidFill>
                  <a:schemeClr val="dk1"/>
                </a:solidFill>
              </a:rPr>
              <a:t>nos aparece un campo de búsqueda donde podemos buscar un texto, nombre de etiqueta lo que sea que esté en el documento o se haya generado </a:t>
            </a:r>
            <a:r>
              <a:rPr b="1" lang="es">
                <a:solidFill>
                  <a:schemeClr val="dk1"/>
                </a:solidFill>
              </a:rPr>
              <a:t>dinámicamente, con un mouse hover por ejemplo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[Hace click derecho en algún elemento HTML y mostrar las opciones]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6C9C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38" y="785075"/>
            <a:ext cx="8828923" cy="435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Developer Tools o Herramienta de Desarrollo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1377025" y="743825"/>
            <a:ext cx="687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Sección </a:t>
            </a:r>
            <a:r>
              <a:rPr lang="es" sz="1200">
                <a:solidFill>
                  <a:srgbClr val="7D5E5E"/>
                </a:solidFill>
              </a:rPr>
              <a:t>HTML</a:t>
            </a:r>
            <a:endParaRPr sz="1200">
              <a:solidFill>
                <a:srgbClr val="7D5E5E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075" y="1113125"/>
            <a:ext cx="6031286" cy="372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Developer Tools o Herramienta de Desarrollo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1377025" y="743825"/>
            <a:ext cx="687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Opciones de copiar elementos</a:t>
            </a:r>
            <a:endParaRPr sz="1200">
              <a:solidFill>
                <a:srgbClr val="7D5E5E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825" y="1113125"/>
            <a:ext cx="6956467" cy="37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Developer Tools o Herramienta de Desarrollo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1377025" y="743825"/>
            <a:ext cx="687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Sección</a:t>
            </a:r>
            <a:r>
              <a:rPr lang="es" sz="1200">
                <a:solidFill>
                  <a:srgbClr val="7D5E5E"/>
                </a:solidFill>
              </a:rPr>
              <a:t> CSS/JS - Pestaña Estilos</a:t>
            </a:r>
            <a:endParaRPr sz="1200">
              <a:solidFill>
                <a:srgbClr val="7D5E5E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63" y="1113125"/>
            <a:ext cx="7730478" cy="3725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Developer Tools o Herramienta de Desarrollo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3734700" y="2593675"/>
            <a:ext cx="20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Pestañas principales </a:t>
            </a:r>
            <a:endParaRPr sz="1200">
              <a:solidFill>
                <a:srgbClr val="7D5E5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vinculadas a </a:t>
            </a:r>
            <a:r>
              <a:rPr b="1" lang="es" sz="1200">
                <a:solidFill>
                  <a:srgbClr val="7D5E5E"/>
                </a:solidFill>
              </a:rPr>
              <a:t>HTML </a:t>
            </a:r>
            <a:r>
              <a:rPr lang="es" sz="1200">
                <a:solidFill>
                  <a:srgbClr val="7D5E5E"/>
                </a:solidFill>
              </a:rPr>
              <a:t>y </a:t>
            </a:r>
            <a:r>
              <a:rPr b="1" lang="es" sz="1200">
                <a:solidFill>
                  <a:srgbClr val="7D5E5E"/>
                </a:solidFill>
              </a:rPr>
              <a:t>CSS</a:t>
            </a:r>
            <a:endParaRPr b="1" sz="1200">
              <a:solidFill>
                <a:srgbClr val="7D5E5E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000" y="886412"/>
            <a:ext cx="2644849" cy="33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Developer Tools o Herramienta de Desarrollo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377025" y="743825"/>
            <a:ext cx="687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Pestaña Fuente</a:t>
            </a:r>
            <a:r>
              <a:rPr lang="es" sz="1200">
                <a:solidFill>
                  <a:srgbClr val="7D5E5E"/>
                </a:solidFill>
              </a:rPr>
              <a:t> </a:t>
            </a:r>
            <a:r>
              <a:rPr b="1" lang="es" sz="1200">
                <a:solidFill>
                  <a:srgbClr val="7D5E5E"/>
                </a:solidFill>
              </a:rPr>
              <a:t>(Sources)</a:t>
            </a:r>
            <a:endParaRPr b="1" sz="1200">
              <a:solidFill>
                <a:srgbClr val="7D5E5E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750" y="1034475"/>
            <a:ext cx="6722447" cy="37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Cajas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75" y="824600"/>
            <a:ext cx="4385452" cy="223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625" y="2485425"/>
            <a:ext cx="4385449" cy="224073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1298175" y="1152925"/>
            <a:ext cx="687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Ejemplo de </a:t>
            </a:r>
            <a:r>
              <a:rPr lang="es" sz="1200">
                <a:solidFill>
                  <a:srgbClr val="7D5E5E"/>
                </a:solidFill>
              </a:rPr>
              <a:t>cómo</a:t>
            </a:r>
            <a:endParaRPr sz="1200">
              <a:solidFill>
                <a:srgbClr val="7D5E5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podría esta diagramado</a:t>
            </a:r>
            <a:endParaRPr sz="1200">
              <a:solidFill>
                <a:srgbClr val="7D5E5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el sitio de </a:t>
            </a:r>
            <a:r>
              <a:rPr b="1" lang="es" sz="1200">
                <a:solidFill>
                  <a:srgbClr val="7D5E5E"/>
                </a:solidFill>
              </a:rPr>
              <a:t>unicef</a:t>
            </a:r>
            <a:r>
              <a:rPr lang="es" sz="1200">
                <a:solidFill>
                  <a:srgbClr val="7D5E5E"/>
                </a:solidFill>
              </a:rPr>
              <a:t>.</a:t>
            </a:r>
            <a:endParaRPr sz="1200">
              <a:solidFill>
                <a:srgbClr val="7D5E5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D5E5E"/>
              </a:solidFill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579575" y="3497575"/>
            <a:ext cx="687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A su vez, cada caja</a:t>
            </a:r>
            <a:endParaRPr sz="1200">
              <a:solidFill>
                <a:srgbClr val="7D5E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puede contener su propia estructura </a:t>
            </a:r>
            <a:endParaRPr sz="1200">
              <a:solidFill>
                <a:srgbClr val="7D5E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de cajas </a:t>
            </a:r>
            <a:r>
              <a:rPr lang="es" sz="1200">
                <a:solidFill>
                  <a:srgbClr val="7D5E5E"/>
                </a:solidFill>
              </a:rPr>
              <a:t>más</a:t>
            </a:r>
            <a:r>
              <a:rPr lang="es" sz="1200">
                <a:solidFill>
                  <a:srgbClr val="7D5E5E"/>
                </a:solidFill>
              </a:rPr>
              <a:t> pequeñas</a:t>
            </a:r>
            <a:endParaRPr sz="1200">
              <a:solidFill>
                <a:srgbClr val="7D5E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D5E5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1274425"/>
            <a:ext cx="394335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4781300" y="1566250"/>
            <a:ext cx="40719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▸</a:t>
            </a:r>
            <a:r>
              <a:rPr lang="es" sz="1050">
                <a:solidFill>
                  <a:srgbClr val="37393A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margin-top, margin-right, margin-bottom, margin-left.</a:t>
            </a:r>
            <a:endParaRPr sz="1050">
              <a:solidFill>
                <a:srgbClr val="37393A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▸</a:t>
            </a:r>
            <a:r>
              <a:rPr lang="es" sz="1050">
                <a:solidFill>
                  <a:srgbClr val="37393A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border-top-color, border-top-width, border-top-style, border-right-color, border-right-width, border-right-style, border-bottom-color, border-bottom-width, border-bottom-style, border-left-color, border-left-width, border-left-style.</a:t>
            </a:r>
            <a:endParaRPr sz="1050">
              <a:solidFill>
                <a:srgbClr val="37393A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▸</a:t>
            </a:r>
            <a:r>
              <a:rPr lang="es" sz="1050">
                <a:solidFill>
                  <a:srgbClr val="37393A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padding-top, padding-right, padding-bottom, padding-left.</a:t>
            </a:r>
            <a:endParaRPr sz="1050">
              <a:solidFill>
                <a:srgbClr val="37393A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s" sz="225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▸</a:t>
            </a:r>
            <a:r>
              <a:rPr lang="es" sz="1050">
                <a:solidFill>
                  <a:srgbClr val="37393A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width, max-width, min-width, height, max-height y min-height.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Cajas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546500" y="886275"/>
            <a:ext cx="816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s" sz="1700">
                <a:solidFill>
                  <a:srgbClr val="37393A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Imágenes Full Screen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Cajas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75" y="1101643"/>
            <a:ext cx="5449124" cy="350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5936300" y="2305225"/>
            <a:ext cx="2779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7D5E5E"/>
                </a:solidFill>
              </a:rPr>
              <a:t>Técnica</a:t>
            </a:r>
            <a:endParaRPr b="1">
              <a:solidFill>
                <a:srgbClr val="7D5E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Los sitios web con una imagen responsive que cubre todo</a:t>
            </a:r>
            <a:endParaRPr sz="1200">
              <a:solidFill>
                <a:srgbClr val="7D5E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el alto de la pantalla </a:t>
            </a:r>
            <a:r>
              <a:rPr lang="es" sz="1200">
                <a:solidFill>
                  <a:srgbClr val="7D5E5E"/>
                </a:solidFill>
              </a:rPr>
              <a:t>aún</a:t>
            </a:r>
            <a:r>
              <a:rPr lang="es" sz="1200">
                <a:solidFill>
                  <a:srgbClr val="7D5E5E"/>
                </a:solidFill>
              </a:rPr>
              <a:t> hoy son </a:t>
            </a:r>
            <a:r>
              <a:rPr lang="es" sz="1200">
                <a:solidFill>
                  <a:srgbClr val="7D5E5E"/>
                </a:solidFill>
              </a:rPr>
              <a:t>comunes</a:t>
            </a:r>
            <a:r>
              <a:rPr lang="es" sz="1200">
                <a:solidFill>
                  <a:srgbClr val="7D5E5E"/>
                </a:solidFill>
              </a:rPr>
              <a:t>.</a:t>
            </a:r>
            <a:endParaRPr sz="1200">
              <a:solidFill>
                <a:srgbClr val="7D5E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D5E5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1069725" y="1059500"/>
            <a:ext cx="2745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Las propiedades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Shorthand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son atajos para definir valores a más de una propiedad de un conjunto que están relacionadas.</a:t>
            </a:r>
            <a:endParaRPr>
              <a:solidFill>
                <a:srgbClr val="7D5E5E"/>
              </a:solidFill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100" y="1168925"/>
            <a:ext cx="3263250" cy="36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Propiedades Shorthand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00" y="962600"/>
            <a:ext cx="3445801" cy="363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850" y="962599"/>
            <a:ext cx="3369679" cy="36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Propiedades Shorthand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5E5E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>
                <a:solidFill>
                  <a:schemeClr val="lt1"/>
                </a:solidFill>
              </a:rPr>
              <a:t>‹#›</a:t>
            </a:fld>
            <a:r>
              <a:rPr b="1" lang="es" sz="1400">
                <a:solidFill>
                  <a:schemeClr val="lt1"/>
                </a:solidFill>
              </a:rPr>
              <a:t> |</a:t>
            </a:r>
            <a:endParaRPr b="1" sz="1400">
              <a:solidFill>
                <a:schemeClr val="lt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75" y="1123425"/>
            <a:ext cx="2037525" cy="20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766775" y="1206600"/>
            <a:ext cx="561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Nicolás Kolumbic</a:t>
            </a:r>
            <a:endParaRPr sz="2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Frontend Developer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7497" y="2378329"/>
            <a:ext cx="266208" cy="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98461" y="2305020"/>
            <a:ext cx="40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https://www.linkedin.com/in/nicolaskolumbic/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98361" y="2729071"/>
            <a:ext cx="40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https://github.com/NicolasKolumbic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Propiedades Shorthand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888" y="743825"/>
            <a:ext cx="7142225" cy="40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Propiedades Shorthand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50" y="1036263"/>
            <a:ext cx="7793500" cy="307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Unidades de medida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647200" y="1420425"/>
            <a:ext cx="149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Medidas Absolutas</a:t>
            </a:r>
            <a:endParaRPr sz="1200">
              <a:solidFill>
                <a:srgbClr val="7D5E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D5E5E"/>
              </a:solidFill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00" y="1974525"/>
            <a:ext cx="8100776" cy="15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438" y="1751926"/>
            <a:ext cx="6827126" cy="24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647200" y="1420425"/>
            <a:ext cx="149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Medidas Relativas</a:t>
            </a:r>
            <a:endParaRPr sz="1200">
              <a:solidFill>
                <a:srgbClr val="7D5E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D5E5E"/>
              </a:solidFill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Unidades de medida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480400" y="1253800"/>
            <a:ext cx="129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Diferencias entre </a:t>
            </a:r>
            <a:r>
              <a:rPr b="1" lang="es" sz="1200">
                <a:solidFill>
                  <a:srgbClr val="7D5E5E"/>
                </a:solidFill>
              </a:rPr>
              <a:t>em </a:t>
            </a:r>
            <a:r>
              <a:rPr lang="es" sz="1200">
                <a:solidFill>
                  <a:srgbClr val="7D5E5E"/>
                </a:solidFill>
              </a:rPr>
              <a:t>y </a:t>
            </a:r>
            <a:r>
              <a:rPr b="1" lang="es" sz="1200">
                <a:solidFill>
                  <a:srgbClr val="7D5E5E"/>
                </a:solidFill>
              </a:rPr>
              <a:t>rem</a:t>
            </a:r>
            <a:endParaRPr sz="1200">
              <a:solidFill>
                <a:srgbClr val="7D5E5E"/>
              </a:solidFill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Unidades de medida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790" y="790988"/>
            <a:ext cx="2772885" cy="386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084" y="790988"/>
            <a:ext cx="2659187" cy="39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2968025" y="1325925"/>
            <a:ext cx="30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7D5E5E"/>
                </a:solidFill>
              </a:rPr>
              <a:t>viewport width </a:t>
            </a:r>
            <a:r>
              <a:rPr lang="es" sz="1200">
                <a:solidFill>
                  <a:srgbClr val="7D5E5E"/>
                </a:solidFill>
              </a:rPr>
              <a:t>y </a:t>
            </a:r>
            <a:r>
              <a:rPr b="1" lang="es" sz="1200">
                <a:solidFill>
                  <a:srgbClr val="7D5E5E"/>
                </a:solidFill>
              </a:rPr>
              <a:t>viewport height</a:t>
            </a:r>
            <a:endParaRPr b="1" sz="1200">
              <a:solidFill>
                <a:srgbClr val="7D5E5E"/>
              </a:solidFill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Unidades de medida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51" y="1948300"/>
            <a:ext cx="7266452" cy="262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2968025" y="881275"/>
            <a:ext cx="30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viewport minimum</a:t>
            </a:r>
            <a:r>
              <a:rPr b="1" lang="es" sz="1200">
                <a:solidFill>
                  <a:srgbClr val="7D5E5E"/>
                </a:solidFill>
              </a:rPr>
              <a:t> (vmin)</a:t>
            </a:r>
            <a:endParaRPr b="1" sz="1200">
              <a:solidFill>
                <a:srgbClr val="7D5E5E"/>
              </a:solidFill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Unidades de medida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663" y="1318850"/>
            <a:ext cx="6016671" cy="3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270" name="Google Shape;270;p39"/>
          <p:cNvSpPr txBox="1"/>
          <p:nvPr/>
        </p:nvSpPr>
        <p:spPr>
          <a:xfrm>
            <a:off x="2968025" y="881275"/>
            <a:ext cx="30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viewport maximum</a:t>
            </a:r>
            <a:r>
              <a:rPr b="1" lang="es" sz="1200">
                <a:solidFill>
                  <a:srgbClr val="7D5E5E"/>
                </a:solidFill>
              </a:rPr>
              <a:t> (vmax)</a:t>
            </a:r>
            <a:endParaRPr b="1" sz="1200">
              <a:solidFill>
                <a:srgbClr val="7D5E5E"/>
              </a:solidFill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Unidades de medida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400" y="1317600"/>
            <a:ext cx="6015601" cy="2766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/>
        </p:nvSpPr>
        <p:spPr>
          <a:xfrm>
            <a:off x="747150" y="1827725"/>
            <a:ext cx="7649700" cy="1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7D5E5E"/>
                </a:solidFill>
                <a:latin typeface="Roboto Black"/>
                <a:ea typeface="Roboto Black"/>
                <a:cs typeface="Roboto Black"/>
                <a:sym typeface="Roboto Black"/>
              </a:rPr>
              <a:t>Fin del Módulo</a:t>
            </a:r>
            <a:endParaRPr sz="3300">
              <a:solidFill>
                <a:srgbClr val="7D5E5E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¡Gracias!</a:t>
            </a:r>
            <a:endParaRPr sz="2500">
              <a:solidFill>
                <a:srgbClr val="7D5E5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5E5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>
                <a:solidFill>
                  <a:schemeClr val="lt1"/>
                </a:solidFill>
              </a:rPr>
              <a:t>‹#›</a:t>
            </a:fld>
            <a:r>
              <a:rPr b="1" lang="es" sz="1400">
                <a:solidFill>
                  <a:schemeClr val="lt1"/>
                </a:solidFill>
              </a:rPr>
              <a:t> |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02525" y="376400"/>
            <a:ext cx="37704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Módulos</a:t>
            </a:r>
            <a:endParaRPr sz="1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1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b="1" sz="2100">
              <a:solidFill>
                <a:srgbClr val="77B6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La b</a:t>
            </a: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ase para el resto del Taller: herramientas de </a:t>
            </a: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desarrollo</a:t>
            </a: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estructura de una regla CSS, modelo de cajas, propiedades shorthand y unidades de </a:t>
            </a: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medida</a:t>
            </a: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2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10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b="1" sz="2100">
              <a:solidFill>
                <a:srgbClr val="77B6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Comprender la propiedad y los valores básicos de la propiedad </a:t>
            </a: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Flex Layout</a:t>
            </a:r>
            <a:endParaRPr b="1" sz="2100">
              <a:solidFill>
                <a:srgbClr val="77B6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Fundamentos del </a:t>
            </a: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Flex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Descripción de las características.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779930" y="867255"/>
            <a:ext cx="37704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4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10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Grid Layout</a:t>
            </a:r>
            <a:endParaRPr b="1" sz="2100">
              <a:solidFill>
                <a:srgbClr val="77B6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Fundamentos del </a:t>
            </a: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Grid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y sus características. Diferencia con </a:t>
            </a: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Flex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5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Position</a:t>
            </a:r>
            <a:endParaRPr b="1" sz="2100">
              <a:solidFill>
                <a:srgbClr val="77B6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Descripción de los distintos posicionamientos: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relative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absolute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fixed 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sticky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6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Float</a:t>
            </a:r>
            <a:endParaRPr b="1" sz="2100">
              <a:solidFill>
                <a:srgbClr val="77B6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Descripción del origen de </a:t>
            </a: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float</a:t>
            </a:r>
            <a:r>
              <a:rPr lang="e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su utilización y uso actual. 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5E5E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>
                <a:solidFill>
                  <a:schemeClr val="lt1"/>
                </a:solidFill>
              </a:rPr>
              <a:t>‹#›</a:t>
            </a:fld>
            <a:r>
              <a:rPr b="1" lang="es" sz="1400">
                <a:solidFill>
                  <a:schemeClr val="lt1"/>
                </a:solidFill>
              </a:rPr>
              <a:t> |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02525" y="376400"/>
            <a:ext cx="377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Módulos</a:t>
            </a:r>
            <a:endParaRPr sz="18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7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Selectores</a:t>
            </a:r>
            <a:endParaRPr b="1" sz="2100">
              <a:solidFill>
                <a:srgbClr val="77B6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Especificidad, herencia y precedencia. Los selectores básicos y avanzados.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843836" y="869000"/>
            <a:ext cx="3770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8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Responsive Web Design</a:t>
            </a:r>
            <a:endParaRPr b="1" sz="2100">
              <a:solidFill>
                <a:srgbClr val="77B6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Las técnicas para diseñar documentos 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 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adaptables, fluidos a distintos dispositivos con 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02525" y="2812075"/>
            <a:ext cx="566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Recursos del Taller: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7B6EA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Las diapositivas de 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Google Presentation</a:t>
            </a: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7B6EA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Un repositorio en 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Github 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 ejemplos de código.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02525" y="4028750"/>
            <a:ext cx="798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epositorio: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https://github.com/NicolasKolumbic/web-layout-workshop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5E5E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>
                <a:solidFill>
                  <a:schemeClr val="lt1"/>
                </a:solidFill>
              </a:rPr>
              <a:t>‹#›</a:t>
            </a:fld>
            <a:r>
              <a:rPr b="1" lang="es" sz="1400">
                <a:solidFill>
                  <a:schemeClr val="lt1"/>
                </a:solidFill>
              </a:rPr>
              <a:t> |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14900" y="49035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1-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Estructura del Repositorio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625" y="2309549"/>
            <a:ext cx="4256150" cy="23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4074775" y="1838725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3-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Codepen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6825" y="1077675"/>
            <a:ext cx="4065625" cy="2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113350" y="59255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2-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Aspecto de hipervínculo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00" y="890550"/>
            <a:ext cx="3313039" cy="394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747150" y="518750"/>
            <a:ext cx="76497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Introducción</a:t>
            </a:r>
            <a:endParaRPr sz="2400">
              <a:solidFill>
                <a:srgbClr val="37393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▸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Herramientas de Desarrollo (</a:t>
            </a: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Developer Tools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50">
                <a:solidFill>
                  <a:srgbClr val="77B6EA"/>
                </a:solidFill>
              </a:rPr>
              <a:t>▸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Cajas (</a:t>
            </a: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Box Model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▸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Propiedades Abreviadas (</a:t>
            </a: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Shorthand Properties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5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▸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Unidades de medidas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Regla CSS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605125" y="1087925"/>
            <a:ext cx="687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7D5E5E"/>
                </a:solidFill>
              </a:rPr>
              <a:t>Anatomía</a:t>
            </a:r>
            <a:r>
              <a:rPr b="1" lang="es" sz="1200">
                <a:solidFill>
                  <a:srgbClr val="7D5E5E"/>
                </a:solidFill>
              </a:rPr>
              <a:t> de una regla CSS</a:t>
            </a:r>
            <a:endParaRPr b="1" sz="1200">
              <a:solidFill>
                <a:srgbClr val="7D5E5E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25" y="1602100"/>
            <a:ext cx="4462776" cy="257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Developer Tools o Herramienta de Desarrollo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125" y="1141925"/>
            <a:ext cx="7357752" cy="344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377025" y="743825"/>
            <a:ext cx="687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Aspecto de las </a:t>
            </a:r>
            <a:r>
              <a:rPr b="1" lang="es" sz="1200">
                <a:solidFill>
                  <a:srgbClr val="7D5E5E"/>
                </a:solidFill>
              </a:rPr>
              <a:t>Herramientas de Desarrollo</a:t>
            </a:r>
            <a:r>
              <a:rPr lang="es" sz="1200">
                <a:solidFill>
                  <a:srgbClr val="7D5E5E"/>
                </a:solidFill>
              </a:rPr>
              <a:t>.</a:t>
            </a:r>
            <a:endParaRPr sz="1200">
              <a:solidFill>
                <a:srgbClr val="7D5E5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Developer Tools o Herramienta de Desarrollo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200"/>
              <a:t>‹#›</a:t>
            </a:fld>
            <a:r>
              <a:rPr b="1" lang="es" sz="1400">
                <a:solidFill>
                  <a:srgbClr val="0985EC"/>
                </a:solidFill>
              </a:rPr>
              <a:t> </a:t>
            </a:r>
            <a:r>
              <a:rPr b="1" lang="es" sz="1400">
                <a:solidFill>
                  <a:srgbClr val="77B6EA"/>
                </a:solidFill>
              </a:rPr>
              <a:t>|</a:t>
            </a:r>
            <a:endParaRPr b="1" sz="1400">
              <a:solidFill>
                <a:srgbClr val="77B6EA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1377025" y="743825"/>
            <a:ext cx="687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D5E5E"/>
                </a:solidFill>
              </a:rPr>
              <a:t>Áreas</a:t>
            </a:r>
            <a:r>
              <a:rPr lang="es" sz="1200">
                <a:solidFill>
                  <a:srgbClr val="7D5E5E"/>
                </a:solidFill>
              </a:rPr>
              <a:t> de la pestaña Elementos</a:t>
            </a:r>
            <a:endParaRPr sz="1200">
              <a:solidFill>
                <a:srgbClr val="7D5E5E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64" y="1180400"/>
            <a:ext cx="7438262" cy="34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